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73" r:id="rId3"/>
    <p:sldId id="260" r:id="rId4"/>
    <p:sldId id="274" r:id="rId5"/>
    <p:sldId id="276" r:id="rId6"/>
    <p:sldId id="278" r:id="rId7"/>
    <p:sldId id="279" r:id="rId8"/>
    <p:sldId id="275" r:id="rId9"/>
    <p:sldId id="277" r:id="rId10"/>
    <p:sldId id="280" r:id="rId11"/>
    <p:sldId id="282" r:id="rId12"/>
    <p:sldId id="283" r:id="rId13"/>
    <p:sldId id="287" r:id="rId14"/>
    <p:sldId id="293" r:id="rId15"/>
    <p:sldId id="288" r:id="rId16"/>
    <p:sldId id="289" r:id="rId17"/>
    <p:sldId id="284" r:id="rId18"/>
    <p:sldId id="285" r:id="rId19"/>
    <p:sldId id="290" r:id="rId20"/>
    <p:sldId id="286" r:id="rId21"/>
    <p:sldId id="292" r:id="rId22"/>
    <p:sldId id="291" r:id="rId23"/>
    <p:sldId id="294" r:id="rId24"/>
    <p:sldId id="295" r:id="rId25"/>
    <p:sldId id="296" r:id="rId26"/>
    <p:sldId id="329" r:id="rId27"/>
    <p:sldId id="297" r:id="rId28"/>
    <p:sldId id="298" r:id="rId29"/>
    <p:sldId id="300" r:id="rId30"/>
    <p:sldId id="301" r:id="rId31"/>
    <p:sldId id="299" r:id="rId32"/>
    <p:sldId id="302" r:id="rId33"/>
    <p:sldId id="303" r:id="rId34"/>
    <p:sldId id="304" r:id="rId35"/>
    <p:sldId id="307" r:id="rId36"/>
    <p:sldId id="308" r:id="rId37"/>
    <p:sldId id="309" r:id="rId38"/>
    <p:sldId id="310" r:id="rId39"/>
    <p:sldId id="312" r:id="rId40"/>
    <p:sldId id="311" r:id="rId41"/>
    <p:sldId id="318" r:id="rId42"/>
    <p:sldId id="325" r:id="rId43"/>
    <p:sldId id="328" r:id="rId44"/>
    <p:sldId id="314" r:id="rId45"/>
    <p:sldId id="315" r:id="rId46"/>
    <p:sldId id="326" r:id="rId47"/>
    <p:sldId id="330" r:id="rId48"/>
    <p:sldId id="316" r:id="rId49"/>
    <p:sldId id="319" r:id="rId50"/>
    <p:sldId id="320" r:id="rId51"/>
    <p:sldId id="321" r:id="rId5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5B7E71F-21AD-4519-AAC4-0C33F87363C7}" type="datetimeFigureOut">
              <a:rPr lang="de-DE" smtClean="0"/>
              <a:pPr/>
              <a:t>31.05.2017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50303AD-063D-494B-8FC2-0757E82A53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335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9B2866B-EF87-4B90-A78E-CBE8500482DD}" type="datetimeFigureOut">
              <a:rPr lang="de-DE" smtClean="0"/>
              <a:pPr/>
              <a:t>31.05.2017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DAEACB6-B7A6-48A2-A44B-A38AD1D338F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34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E2B0-3F33-4310-83D9-A363A200895D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05E1-DBCA-4A3B-A11C-7BFE4D02BE01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4D72-EF07-428D-A718-F88DDD2A9ED3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A799-D422-4144-9FDD-3C1E21A94566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6091-3B7E-45DC-AD77-60E86840EB52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1559-5D4F-4D9C-BE69-B5C11A5C74A0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44AA-0A6A-425C-9A23-0C17232A315D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916C-C458-456F-8544-AB0EC52868E1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899E-4B82-4CFD-9B82-7D48C431EA4A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4DB0-EA30-44E9-B128-13761B754D03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C921-8AE5-462B-8E01-7AC8D3474D41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A58C-07FC-4EAB-A7C5-1AFBE30A1F41}" type="datetime1">
              <a:rPr lang="de-DE" smtClean="0"/>
              <a:pPr/>
              <a:t>31.05.2017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EC5E-801C-4AFE-9C86-68BD976DE7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On Feature </a:t>
            </a:r>
            <a:r>
              <a:rPr lang="de-DE" dirty="0" err="1" smtClean="0"/>
              <a:t>Mismatches</a:t>
            </a:r>
            <a:r>
              <a:rPr lang="de-DE" dirty="0" smtClean="0"/>
              <a:t> in Relative </a:t>
            </a:r>
            <a:r>
              <a:rPr lang="de-DE" dirty="0" err="1" smtClean="0"/>
              <a:t>Clauses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Ewa Trutkowski</a:t>
            </a:r>
          </a:p>
          <a:p>
            <a:r>
              <a:rPr lang="de-DE" sz="2400" dirty="0" smtClean="0"/>
              <a:t>trutkowski@em.uni-frankfurt.de</a:t>
            </a:r>
            <a:endParaRPr lang="de-DE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Ito &amp; Mester (2000) 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12776"/>
            <a:ext cx="8229600" cy="321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/>
          <p:cNvSpPr txBox="1"/>
          <p:nvPr/>
        </p:nvSpPr>
        <p:spPr>
          <a:xfrm>
            <a:off x="539552" y="4653136"/>
            <a:ext cx="81369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According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Ito &amp; Mester (2000):</a:t>
            </a:r>
          </a:p>
          <a:p>
            <a:endParaRPr lang="de-DE" sz="800" dirty="0" smtClean="0"/>
          </a:p>
          <a:p>
            <a:r>
              <a:rPr lang="de-DE" sz="2800" dirty="0" err="1" smtClean="0"/>
              <a:t>ResP</a:t>
            </a:r>
            <a:r>
              <a:rPr lang="de-DE" sz="2800" dirty="0" smtClean="0"/>
              <a:t> </a:t>
            </a:r>
            <a:r>
              <a:rPr lang="de-DE" sz="2800" dirty="0" err="1" smtClean="0"/>
              <a:t>insertion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obligatory</a:t>
            </a:r>
            <a:r>
              <a:rPr lang="de-DE" sz="2800" dirty="0" smtClean="0"/>
              <a:t>  </a:t>
            </a:r>
          </a:p>
          <a:p>
            <a:r>
              <a:rPr lang="de-DE" sz="2800" dirty="0" smtClean="0"/>
              <a:t>(</a:t>
            </a:r>
            <a:r>
              <a:rPr lang="de-DE" sz="2800" dirty="0" err="1" smtClean="0"/>
              <a:t>otherwise</a:t>
            </a:r>
            <a:r>
              <a:rPr lang="de-DE" sz="2800" dirty="0" smtClean="0"/>
              <a:t> </a:t>
            </a:r>
            <a:r>
              <a:rPr lang="de-DE" sz="2800" dirty="0" err="1" smtClean="0"/>
              <a:t>ungrammaticality</a:t>
            </a:r>
            <a:r>
              <a:rPr lang="de-DE" sz="2800" dirty="0" smtClean="0"/>
              <a:t> </a:t>
            </a:r>
            <a:r>
              <a:rPr lang="de-DE" sz="2800" dirty="0" err="1" smtClean="0"/>
              <a:t>results</a:t>
            </a:r>
            <a:r>
              <a:rPr lang="de-DE" sz="2800" dirty="0" smtClean="0"/>
              <a:t>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Ito &amp; Mester (2000)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mismatch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avoided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morphological</a:t>
            </a:r>
            <a:r>
              <a:rPr lang="de-DE" dirty="0" smtClean="0"/>
              <a:t> </a:t>
            </a:r>
            <a:r>
              <a:rPr lang="de-DE" dirty="0" err="1" smtClean="0"/>
              <a:t>endings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1/2 </a:t>
            </a:r>
            <a:r>
              <a:rPr lang="de-DE" dirty="0" err="1" smtClean="0"/>
              <a:t>person</a:t>
            </a:r>
            <a:r>
              <a:rPr lang="de-DE" dirty="0" smtClean="0"/>
              <a:t> form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b="1" dirty="0" smtClean="0"/>
              <a:t>syncretic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3 </a:t>
            </a:r>
            <a:r>
              <a:rPr lang="de-DE" dirty="0" err="1" smtClean="0"/>
              <a:t>person</a:t>
            </a:r>
            <a:r>
              <a:rPr lang="de-DE" dirty="0" smtClean="0"/>
              <a:t> form: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(1)	a. 	</a:t>
            </a:r>
            <a:r>
              <a:rPr lang="de-DE" b="1" i="1" dirty="0" smtClean="0"/>
              <a:t>Ich, der </a:t>
            </a:r>
            <a:r>
              <a:rPr lang="de-DE" b="1" dirty="0" smtClean="0"/>
              <a:t>ich</a:t>
            </a:r>
            <a:r>
              <a:rPr lang="de-DE" b="1" i="1" dirty="0" smtClean="0"/>
              <a:t> alles weiß/kann,... </a:t>
            </a:r>
            <a:r>
              <a:rPr lang="de-DE" dirty="0" smtClean="0"/>
              <a:t>	▪ 1/3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singular</a:t>
            </a:r>
            <a:r>
              <a:rPr lang="de-DE" dirty="0" smtClean="0"/>
              <a:t>,</a:t>
            </a:r>
          </a:p>
          <a:p>
            <a:pPr>
              <a:buNone/>
            </a:pPr>
            <a:r>
              <a:rPr lang="de-DE" dirty="0" smtClean="0"/>
              <a:t>	b. 	</a:t>
            </a:r>
            <a:r>
              <a:rPr lang="de-DE" b="1" i="1" dirty="0" smtClean="0"/>
              <a:t>Ich, der alles </a:t>
            </a:r>
            <a:r>
              <a:rPr lang="de-DE" b="1" i="1" u="sng" dirty="0" smtClean="0"/>
              <a:t>weiß</a:t>
            </a:r>
            <a:r>
              <a:rPr lang="de-DE" b="1" i="1" dirty="0" smtClean="0"/>
              <a:t>/</a:t>
            </a:r>
            <a:r>
              <a:rPr lang="de-DE" b="1" i="1" u="sng" dirty="0" smtClean="0"/>
              <a:t>kann</a:t>
            </a:r>
            <a:r>
              <a:rPr lang="de-DE" b="1" i="1" dirty="0" smtClean="0"/>
              <a:t>,...</a:t>
            </a:r>
            <a:r>
              <a:rPr lang="de-DE" dirty="0" smtClean="0"/>
              <a:t>	</a:t>
            </a:r>
            <a:r>
              <a:rPr lang="de-DE" i="1" dirty="0" smtClean="0"/>
              <a:t>wissen</a:t>
            </a:r>
            <a:r>
              <a:rPr lang="de-DE" dirty="0" smtClean="0"/>
              <a:t> '</a:t>
            </a:r>
            <a:r>
              <a:rPr lang="de-DE" dirty="0" err="1" smtClean="0"/>
              <a:t>know</a:t>
            </a:r>
            <a:r>
              <a:rPr lang="de-DE" dirty="0" smtClean="0"/>
              <a:t>' , </a:t>
            </a:r>
            <a:r>
              <a:rPr lang="de-DE" i="1" dirty="0" smtClean="0"/>
              <a:t>können</a:t>
            </a:r>
            <a:r>
              <a:rPr lang="de-DE" dirty="0" smtClean="0"/>
              <a:t> '</a:t>
            </a:r>
            <a:r>
              <a:rPr lang="de-DE" dirty="0" err="1" smtClean="0"/>
              <a:t>can</a:t>
            </a:r>
            <a:r>
              <a:rPr lang="de-DE" dirty="0" smtClean="0"/>
              <a:t>'</a:t>
            </a:r>
          </a:p>
          <a:p>
            <a:pPr>
              <a:buNone/>
            </a:pPr>
            <a:r>
              <a:rPr lang="de-DE" dirty="0" smtClean="0"/>
              <a:t>	c. 	</a:t>
            </a:r>
            <a:r>
              <a:rPr lang="de-DE" b="1" i="1" dirty="0" smtClean="0"/>
              <a:t>Du, die </a:t>
            </a:r>
            <a:r>
              <a:rPr lang="de-DE" b="1" dirty="0" smtClean="0"/>
              <a:t>du</a:t>
            </a:r>
            <a:r>
              <a:rPr lang="de-DE" b="1" i="1" dirty="0" smtClean="0"/>
              <a:t> jeden küsst,...</a:t>
            </a:r>
            <a:r>
              <a:rPr lang="de-DE" dirty="0" smtClean="0"/>
              <a:t>	 ▪ 1/2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singular</a:t>
            </a:r>
            <a:r>
              <a:rPr lang="de-DE" dirty="0" smtClean="0"/>
              <a:t>, s-</a:t>
            </a:r>
            <a:r>
              <a:rPr lang="de-DE" dirty="0" err="1" smtClean="0"/>
              <a:t>stem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d. 	</a:t>
            </a:r>
            <a:r>
              <a:rPr lang="de-DE" b="1" i="1" dirty="0" smtClean="0"/>
              <a:t>Du, die jeden </a:t>
            </a:r>
            <a:r>
              <a:rPr lang="de-DE" b="1" i="1" u="sng" dirty="0" smtClean="0"/>
              <a:t>küsst</a:t>
            </a:r>
            <a:r>
              <a:rPr lang="de-DE" b="1" i="1" dirty="0" smtClean="0"/>
              <a:t>,...</a:t>
            </a:r>
            <a:r>
              <a:rPr lang="de-DE" b="1" dirty="0" smtClean="0"/>
              <a:t>	</a:t>
            </a:r>
            <a:r>
              <a:rPr lang="de-DE" dirty="0" smtClean="0"/>
              <a:t>	</a:t>
            </a:r>
            <a:r>
              <a:rPr lang="de-DE" dirty="0" err="1" smtClean="0"/>
              <a:t>verbs</a:t>
            </a:r>
            <a:r>
              <a:rPr lang="de-DE" dirty="0" smtClean="0"/>
              <a:t>, </a:t>
            </a:r>
            <a:r>
              <a:rPr lang="de-DE" i="1" dirty="0" smtClean="0"/>
              <a:t>küssen</a:t>
            </a:r>
            <a:r>
              <a:rPr lang="de-DE" dirty="0" smtClean="0"/>
              <a:t> '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kiss</a:t>
            </a:r>
            <a:r>
              <a:rPr lang="de-DE" dirty="0" smtClean="0"/>
              <a:t>'</a:t>
            </a:r>
          </a:p>
          <a:p>
            <a:pPr>
              <a:buNone/>
            </a:pPr>
            <a:r>
              <a:rPr lang="de-DE" dirty="0" smtClean="0"/>
              <a:t>	e. 	</a:t>
            </a:r>
            <a:r>
              <a:rPr lang="de-DE" b="1" i="1" dirty="0" smtClean="0"/>
              <a:t>Wir, die </a:t>
            </a:r>
            <a:r>
              <a:rPr lang="de-DE" b="1" dirty="0" smtClean="0"/>
              <a:t>wir</a:t>
            </a:r>
            <a:r>
              <a:rPr lang="de-DE" b="1" i="1" dirty="0" smtClean="0"/>
              <a:t> sechzig sind,...</a:t>
            </a:r>
            <a:r>
              <a:rPr lang="de-DE" dirty="0" smtClean="0"/>
              <a:t>	 ▪ 1/3 </a:t>
            </a:r>
            <a:r>
              <a:rPr lang="de-DE" dirty="0" err="1" smtClean="0"/>
              <a:t>person</a:t>
            </a:r>
            <a:r>
              <a:rPr lang="de-DE" dirty="0" smtClean="0"/>
              <a:t> plural,</a:t>
            </a:r>
          </a:p>
          <a:p>
            <a:pPr>
              <a:buNone/>
            </a:pPr>
            <a:r>
              <a:rPr lang="de-DE" dirty="0" smtClean="0"/>
              <a:t>	f. 	</a:t>
            </a:r>
            <a:r>
              <a:rPr lang="de-DE" b="1" i="1" dirty="0" smtClean="0"/>
              <a:t>Wir, die sechzig </a:t>
            </a:r>
            <a:r>
              <a:rPr lang="de-DE" b="1" i="1" u="sng" dirty="0" smtClean="0"/>
              <a:t>sind</a:t>
            </a:r>
            <a:r>
              <a:rPr lang="de-DE" b="1" i="1" dirty="0" smtClean="0"/>
              <a:t>,...</a:t>
            </a:r>
            <a:r>
              <a:rPr lang="de-DE" dirty="0" smtClean="0"/>
              <a:t>		all </a:t>
            </a:r>
            <a:r>
              <a:rPr lang="de-DE" dirty="0" err="1" smtClean="0"/>
              <a:t>verbs</a:t>
            </a:r>
            <a:r>
              <a:rPr lang="de-DE" dirty="0" smtClean="0"/>
              <a:t> in all </a:t>
            </a:r>
            <a:r>
              <a:rPr lang="de-DE" dirty="0" err="1" smtClean="0"/>
              <a:t>paradigms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sz="1000" i="1" dirty="0" smtClean="0"/>
          </a:p>
          <a:p>
            <a:r>
              <a:rPr lang="de-DE" u="sng" dirty="0" err="1" smtClean="0"/>
              <a:t>However</a:t>
            </a:r>
            <a:r>
              <a:rPr lang="de-DE" u="sng" dirty="0" smtClean="0"/>
              <a:t>,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authors</a:t>
            </a:r>
            <a:r>
              <a:rPr lang="de-DE" u="sng" dirty="0" smtClean="0"/>
              <a:t> </a:t>
            </a:r>
            <a:r>
              <a:rPr lang="de-DE" u="sng" dirty="0" err="1" smtClean="0"/>
              <a:t>remark</a:t>
            </a:r>
            <a:r>
              <a:rPr lang="de-DE" u="sng" dirty="0" smtClean="0"/>
              <a:t> </a:t>
            </a:r>
            <a:r>
              <a:rPr lang="de-DE" u="sng" dirty="0" err="1" smtClean="0"/>
              <a:t>that</a:t>
            </a:r>
            <a:r>
              <a:rPr lang="de-DE" dirty="0" smtClean="0"/>
              <a:t> "[i]</a:t>
            </a:r>
            <a:r>
              <a:rPr lang="en-US" dirty="0" smtClean="0"/>
              <a:t>n this case, both forms are acceptable (even though the one with the </a:t>
            </a:r>
            <a:r>
              <a:rPr lang="en-US" sz="3100" dirty="0" smtClean="0"/>
              <a:t>additional [in their example: </a:t>
            </a:r>
            <a:r>
              <a:rPr lang="en-US" sz="3100" i="1" dirty="0" err="1" smtClean="0"/>
              <a:t>wir</a:t>
            </a:r>
            <a:r>
              <a:rPr lang="en-US" sz="3100" dirty="0" smtClean="0"/>
              <a:t>] sounds somewh</a:t>
            </a:r>
            <a:r>
              <a:rPr lang="en-US" dirty="0" smtClean="0"/>
              <a:t>at better)."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Vogel (2007/8) </a:t>
            </a:r>
            <a:br>
              <a:rPr lang="de-DE" dirty="0" smtClean="0"/>
            </a:br>
            <a:r>
              <a:rPr lang="de-DE" dirty="0" smtClean="0"/>
              <a:t>Heck &amp; </a:t>
            </a:r>
            <a:r>
              <a:rPr lang="de-DE" dirty="0" err="1" smtClean="0"/>
              <a:t>Cuartero</a:t>
            </a:r>
            <a:r>
              <a:rPr lang="de-DE" dirty="0" smtClean="0"/>
              <a:t> (2008/12)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u="sng" dirty="0" smtClean="0"/>
              <a:t>Vogel (2007/8) </a:t>
            </a:r>
            <a:r>
              <a:rPr lang="de-DE" sz="2400" u="sng" dirty="0" err="1" smtClean="0"/>
              <a:t>describes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data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along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lines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of</a:t>
            </a:r>
            <a:r>
              <a:rPr lang="de-DE" sz="2400" u="sng" dirty="0" smtClean="0"/>
              <a:t> Ito &amp; Mester</a:t>
            </a:r>
            <a:r>
              <a:rPr lang="de-DE" sz="2400" dirty="0" smtClean="0"/>
              <a:t> </a:t>
            </a:r>
            <a:r>
              <a:rPr lang="de-DE" sz="2400" u="sng" dirty="0" smtClean="0"/>
              <a:t>(2000)</a:t>
            </a:r>
            <a:r>
              <a:rPr lang="de-DE" sz="2400" dirty="0" smtClean="0"/>
              <a:t> (</a:t>
            </a: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squibs</a:t>
            </a:r>
            <a:r>
              <a:rPr lang="de-DE" sz="2400" dirty="0" smtClean="0"/>
              <a:t> </a:t>
            </a:r>
            <a:r>
              <a:rPr lang="de-DE" sz="2400" dirty="0" err="1" smtClean="0"/>
              <a:t>without</a:t>
            </a:r>
            <a:r>
              <a:rPr lang="de-DE" sz="2400" dirty="0" smtClean="0"/>
              <a:t> </a:t>
            </a:r>
            <a:r>
              <a:rPr lang="de-DE" sz="2400" dirty="0" err="1" smtClean="0"/>
              <a:t>theoretical</a:t>
            </a:r>
            <a:r>
              <a:rPr lang="de-DE" sz="2400" dirty="0" smtClean="0"/>
              <a:t> </a:t>
            </a:r>
            <a:r>
              <a:rPr lang="de-DE" sz="2400" dirty="0" err="1" smtClean="0"/>
              <a:t>background</a:t>
            </a:r>
            <a:r>
              <a:rPr lang="de-DE" sz="2400" dirty="0" smtClean="0"/>
              <a:t>)</a:t>
            </a:r>
          </a:p>
          <a:p>
            <a:endParaRPr lang="de-DE" sz="800" dirty="0" smtClean="0"/>
          </a:p>
          <a:p>
            <a:r>
              <a:rPr lang="de-DE" sz="2400" u="sng" dirty="0" smtClean="0"/>
              <a:t>Heck &amp; </a:t>
            </a:r>
            <a:r>
              <a:rPr lang="de-DE" sz="2400" u="sng" dirty="0" err="1" smtClean="0"/>
              <a:t>Cuartero</a:t>
            </a:r>
            <a:r>
              <a:rPr lang="de-DE" sz="2400" u="sng" dirty="0" smtClean="0"/>
              <a:t> (2008/2012) </a:t>
            </a:r>
            <a:r>
              <a:rPr lang="de-DE" sz="2400" u="sng" dirty="0" err="1" smtClean="0"/>
              <a:t>allow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for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patterns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without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ResP</a:t>
            </a:r>
            <a:endParaRPr lang="de-DE" sz="2400" dirty="0" smtClean="0"/>
          </a:p>
          <a:p>
            <a:endParaRPr lang="de-DE" sz="900" dirty="0" smtClean="0"/>
          </a:p>
          <a:p>
            <a:pPr lvl="1"/>
            <a:r>
              <a:rPr lang="de-DE" sz="2200" dirty="0" smtClean="0"/>
              <a:t>Mix </a:t>
            </a:r>
            <a:r>
              <a:rPr lang="de-DE" sz="2200" dirty="0" err="1" smtClean="0"/>
              <a:t>up</a:t>
            </a:r>
            <a:r>
              <a:rPr lang="de-DE" sz="2200" dirty="0" smtClean="0"/>
              <a:t> </a:t>
            </a:r>
            <a:r>
              <a:rPr lang="de-DE" sz="2200" dirty="0" err="1" smtClean="0"/>
              <a:t>clefts</a:t>
            </a:r>
            <a:r>
              <a:rPr lang="de-DE" sz="2200" dirty="0" smtClean="0"/>
              <a:t> &amp; NRRCs (</a:t>
            </a:r>
            <a:r>
              <a:rPr lang="de-DE" sz="2200" dirty="0" err="1" smtClean="0"/>
              <a:t>whose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</a:t>
            </a:r>
            <a:r>
              <a:rPr lang="de-DE" sz="2200" dirty="0" err="1" smtClean="0"/>
              <a:t>patterns</a:t>
            </a:r>
            <a:r>
              <a:rPr lang="de-DE" sz="2200" dirty="0" smtClean="0"/>
              <a:t> </a:t>
            </a:r>
            <a:r>
              <a:rPr lang="de-DE" sz="2200" dirty="0" err="1" smtClean="0"/>
              <a:t>differ</a:t>
            </a:r>
            <a:r>
              <a:rPr lang="de-DE" sz="2200" dirty="0" smtClean="0"/>
              <a:t>, cf. *</a:t>
            </a:r>
            <a:r>
              <a:rPr lang="de-DE" sz="2200" i="1" dirty="0" smtClean="0"/>
              <a:t>weil ich es bin, der </a:t>
            </a:r>
            <a:r>
              <a:rPr lang="de-DE" sz="2200" dirty="0" smtClean="0"/>
              <a:t>ich</a:t>
            </a:r>
            <a:r>
              <a:rPr lang="de-DE" sz="2200" i="1" dirty="0" smtClean="0"/>
              <a:t> schlafe </a:t>
            </a:r>
            <a:r>
              <a:rPr lang="de-DE" sz="2200" dirty="0" smtClean="0"/>
              <a:t>vs. </a:t>
            </a:r>
            <a:r>
              <a:rPr lang="de-DE" sz="2200" dirty="0" smtClean="0">
                <a:sym typeface="Wingdings"/>
              </a:rPr>
              <a:t></a:t>
            </a:r>
            <a:r>
              <a:rPr lang="de-DE" sz="2200" i="1" dirty="0" smtClean="0"/>
              <a:t>Ich, der </a:t>
            </a:r>
            <a:r>
              <a:rPr lang="de-DE" sz="2200" dirty="0" smtClean="0"/>
              <a:t>ich</a:t>
            </a:r>
            <a:r>
              <a:rPr lang="de-DE" sz="2200" i="1" dirty="0" smtClean="0"/>
              <a:t> schlafe</a:t>
            </a:r>
            <a:r>
              <a:rPr lang="de-DE" sz="2200" dirty="0" smtClean="0"/>
              <a:t>)</a:t>
            </a:r>
          </a:p>
          <a:p>
            <a:pPr lvl="1"/>
            <a:r>
              <a:rPr lang="de-DE" sz="2200" dirty="0" smtClean="0"/>
              <a:t>Claim: Person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only</a:t>
            </a:r>
            <a:r>
              <a:rPr lang="de-DE" sz="2200" dirty="0" smtClean="0"/>
              <a:t> an </a:t>
            </a:r>
            <a:r>
              <a:rPr lang="de-DE" sz="2200" dirty="0" err="1" smtClean="0"/>
              <a:t>option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nominative</a:t>
            </a:r>
            <a:r>
              <a:rPr lang="de-DE" sz="2200" dirty="0" smtClean="0"/>
              <a:t> plural HNs</a:t>
            </a:r>
          </a:p>
          <a:p>
            <a:pPr lvl="1">
              <a:buNone/>
            </a:pPr>
            <a:r>
              <a:rPr lang="de-DE" sz="2200" dirty="0" smtClean="0"/>
              <a:t>	Lack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in RCs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nom</a:t>
            </a:r>
            <a:r>
              <a:rPr lang="de-DE" sz="2200" dirty="0" smtClean="0"/>
              <a:t> </a:t>
            </a:r>
            <a:r>
              <a:rPr lang="de-DE" sz="2200" dirty="0" err="1" smtClean="0"/>
              <a:t>sg</a:t>
            </a:r>
            <a:r>
              <a:rPr lang="de-DE" sz="2200" dirty="0" smtClean="0"/>
              <a:t> HNs (</a:t>
            </a:r>
            <a:r>
              <a:rPr lang="de-DE" sz="2200" dirty="0" err="1" smtClean="0"/>
              <a:t>because</a:t>
            </a:r>
            <a:r>
              <a:rPr lang="de-DE" sz="2200" dirty="0" smtClean="0"/>
              <a:t> a </a:t>
            </a:r>
            <a:r>
              <a:rPr lang="de-DE" sz="2200" dirty="0" err="1" smtClean="0"/>
              <a:t>sg</a:t>
            </a:r>
            <a:r>
              <a:rPr lang="de-DE" sz="2200" dirty="0" smtClean="0"/>
              <a:t> DP </a:t>
            </a:r>
            <a:r>
              <a:rPr lang="de-DE" sz="2200" dirty="0" err="1" smtClean="0"/>
              <a:t>enters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derivation</a:t>
            </a:r>
            <a:r>
              <a:rPr lang="de-DE" sz="2200" dirty="0" smtClean="0"/>
              <a:t> </a:t>
            </a:r>
            <a:r>
              <a:rPr lang="de-DE" sz="2200" dirty="0" err="1" smtClean="0"/>
              <a:t>specified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case</a:t>
            </a:r>
            <a:r>
              <a:rPr lang="de-DE" sz="2200" dirty="0" smtClean="0"/>
              <a:t> – </a:t>
            </a:r>
            <a:r>
              <a:rPr lang="de-DE" sz="2200" dirty="0" err="1" smtClean="0"/>
              <a:t>which</a:t>
            </a:r>
            <a:r>
              <a:rPr lang="de-DE" sz="2200" dirty="0" smtClean="0"/>
              <a:t>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hold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pl</a:t>
            </a:r>
            <a:r>
              <a:rPr lang="de-DE" sz="2200" dirty="0" smtClean="0"/>
              <a:t> DPs, </a:t>
            </a:r>
            <a:r>
              <a:rPr lang="de-DE" sz="2200" dirty="0" err="1" smtClean="0"/>
              <a:t>fn</a:t>
            </a:r>
            <a:r>
              <a:rPr lang="de-DE" sz="2200" dirty="0" smtClean="0"/>
              <a:t> p. 70,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they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syncretic </a:t>
            </a:r>
            <a:r>
              <a:rPr lang="de-DE" sz="2200" dirty="0" err="1" smtClean="0"/>
              <a:t>nom</a:t>
            </a:r>
            <a:r>
              <a:rPr lang="de-DE" sz="2200" dirty="0" smtClean="0"/>
              <a:t>/</a:t>
            </a:r>
            <a:r>
              <a:rPr lang="de-DE" sz="2200" dirty="0" err="1" smtClean="0"/>
              <a:t>acc</a:t>
            </a:r>
            <a:r>
              <a:rPr lang="de-DE" sz="2200" dirty="0" smtClean="0"/>
              <a:t> </a:t>
            </a:r>
            <a:r>
              <a:rPr lang="de-DE" sz="2200" dirty="0" err="1" smtClean="0"/>
              <a:t>forms</a:t>
            </a:r>
            <a:r>
              <a:rPr lang="de-DE" sz="22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de-DE" sz="2200" dirty="0" smtClean="0"/>
              <a:t>The </a:t>
            </a:r>
            <a:r>
              <a:rPr lang="de-DE" sz="2200" dirty="0" err="1" smtClean="0"/>
              <a:t>requested</a:t>
            </a:r>
            <a:r>
              <a:rPr lang="de-DE" sz="2200" dirty="0" smtClean="0"/>
              <a:t> </a:t>
            </a:r>
            <a:r>
              <a:rPr lang="de-DE" sz="2200" dirty="0" err="1" smtClean="0"/>
              <a:t>patterns</a:t>
            </a:r>
            <a:r>
              <a:rPr lang="de-DE" sz="2200" dirty="0" smtClean="0"/>
              <a:t> </a:t>
            </a:r>
            <a:r>
              <a:rPr lang="de-DE" sz="2200" dirty="0" err="1" smtClean="0"/>
              <a:t>come</a:t>
            </a:r>
            <a:r>
              <a:rPr lang="de-DE" sz="2200" dirty="0" smtClean="0"/>
              <a:t> out </a:t>
            </a:r>
            <a:r>
              <a:rPr lang="de-DE" sz="2200" dirty="0" err="1" smtClean="0"/>
              <a:t>because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a '</a:t>
            </a:r>
            <a:r>
              <a:rPr lang="de-DE" sz="2200" dirty="0" err="1" smtClean="0"/>
              <a:t>restriction</a:t>
            </a:r>
            <a:r>
              <a:rPr lang="de-DE" sz="2200" dirty="0" smtClean="0"/>
              <a:t> on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' </a:t>
            </a:r>
            <a:r>
              <a:rPr lang="de-DE" sz="2200" dirty="0" smtClean="0">
                <a:sym typeface="Wingdings"/>
              </a:rPr>
              <a:t>, p. 64, </a:t>
            </a:r>
            <a:r>
              <a:rPr lang="de-DE" sz="2200" dirty="0" err="1" smtClean="0"/>
              <a:t>which</a:t>
            </a:r>
            <a:r>
              <a:rPr lang="de-DE" sz="2200" dirty="0" smtClean="0"/>
              <a:t> </a:t>
            </a:r>
            <a:r>
              <a:rPr lang="de-DE" sz="2200" dirty="0" err="1" smtClean="0"/>
              <a:t>says</a:t>
            </a:r>
            <a:r>
              <a:rPr lang="de-DE" sz="2200" dirty="0" smtClean="0"/>
              <a:t> </a:t>
            </a:r>
            <a:r>
              <a:rPr lang="de-DE" sz="2200" dirty="0" err="1" smtClean="0"/>
              <a:t>that</a:t>
            </a:r>
            <a:r>
              <a:rPr lang="de-DE" sz="2200" dirty="0" smtClean="0"/>
              <a:t> "</a:t>
            </a:r>
            <a:r>
              <a:rPr lang="de-DE" sz="2200" dirty="0" err="1" smtClean="0"/>
              <a:t>valuation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[</a:t>
            </a:r>
            <a:r>
              <a:rPr lang="de-DE" sz="2200" cap="small" dirty="0" err="1" smtClean="0"/>
              <a:t>person</a:t>
            </a:r>
            <a:r>
              <a:rPr lang="de-DE" sz="2200" dirty="0" smtClean="0"/>
              <a:t>: </a:t>
            </a:r>
            <a:r>
              <a:rPr lang="de-DE" sz="2200" dirty="0" smtClean="0">
                <a:sym typeface="Wingdings"/>
              </a:rPr>
              <a:t>] </a:t>
            </a:r>
            <a:r>
              <a:rPr lang="de-DE" sz="2200" dirty="0" err="1" smtClean="0">
                <a:sym typeface="Wingdings"/>
              </a:rPr>
              <a:t>requires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coalescence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of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case</a:t>
            </a:r>
            <a:r>
              <a:rPr lang="de-DE" sz="2200" dirty="0" smtClean="0">
                <a:sym typeface="Wingdings"/>
              </a:rPr>
              <a:t> [</a:t>
            </a:r>
            <a:r>
              <a:rPr lang="de-DE" sz="2200" cap="small" dirty="0" err="1" smtClean="0">
                <a:sym typeface="Wingdings"/>
              </a:rPr>
              <a:t>case</a:t>
            </a:r>
            <a:r>
              <a:rPr lang="de-DE" sz="2200" dirty="0" smtClean="0">
                <a:sym typeface="Wingdings"/>
              </a:rPr>
              <a:t>] </a:t>
            </a:r>
            <a:r>
              <a:rPr lang="de-DE" sz="2200" dirty="0" err="1" smtClean="0">
                <a:sym typeface="Wingdings"/>
              </a:rPr>
              <a:t>within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the</a:t>
            </a:r>
            <a:r>
              <a:rPr lang="de-DE" sz="2200" dirty="0" smtClean="0">
                <a:sym typeface="Wingdings"/>
              </a:rPr>
              <a:t> same </a:t>
            </a:r>
            <a:r>
              <a:rPr lang="de-DE" sz="2200" dirty="0" err="1" smtClean="0">
                <a:sym typeface="Wingdings"/>
              </a:rPr>
              <a:t>feature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matrix</a:t>
            </a:r>
            <a:r>
              <a:rPr lang="de-DE" sz="2200" dirty="0" smtClean="0">
                <a:sym typeface="Wingdings"/>
              </a:rPr>
              <a:t>." As </a:t>
            </a:r>
            <a:r>
              <a:rPr lang="de-DE" sz="2200" dirty="0" err="1" smtClean="0">
                <a:sym typeface="Wingdings"/>
              </a:rPr>
              <a:t>this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dictum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is</a:t>
            </a:r>
            <a:r>
              <a:rPr lang="de-DE" sz="2200" dirty="0" smtClean="0">
                <a:sym typeface="Wingdings"/>
              </a:rPr>
              <a:t> not </a:t>
            </a:r>
            <a:r>
              <a:rPr lang="de-DE" sz="2200" dirty="0" err="1" smtClean="0">
                <a:sym typeface="Wingdings"/>
              </a:rPr>
              <a:t>fulfilled</a:t>
            </a:r>
            <a:r>
              <a:rPr lang="de-DE" sz="2200" dirty="0" smtClean="0">
                <a:sym typeface="Wingdings"/>
              </a:rPr>
              <a:t> in </a:t>
            </a:r>
            <a:r>
              <a:rPr lang="de-DE" sz="2200" dirty="0" err="1" smtClean="0">
                <a:sym typeface="Wingdings"/>
              </a:rPr>
              <a:t>the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sg</a:t>
            </a:r>
            <a:r>
              <a:rPr lang="de-DE" sz="2200" dirty="0" smtClean="0">
                <a:sym typeface="Wingdings"/>
              </a:rPr>
              <a:t>, </a:t>
            </a:r>
            <a:r>
              <a:rPr lang="de-DE" sz="2200" dirty="0" smtClean="0"/>
              <a:t>3rd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default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</a:t>
            </a:r>
            <a:r>
              <a:rPr lang="de-DE" sz="2200" dirty="0" err="1" smtClean="0"/>
              <a:t>applies</a:t>
            </a:r>
            <a:endParaRPr lang="de-DE" sz="2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Experimental </a:t>
            </a:r>
            <a:r>
              <a:rPr lang="de-DE" dirty="0" err="1" smtClean="0"/>
              <a:t>Findings</a:t>
            </a:r>
            <a:r>
              <a:rPr lang="de-DE" dirty="0" smtClean="0"/>
              <a:t> I-VI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err="1" smtClean="0"/>
              <a:t>Aim</a:t>
            </a:r>
            <a:r>
              <a:rPr lang="de-DE" dirty="0" smtClean="0"/>
              <a:t>:</a:t>
            </a:r>
          </a:p>
          <a:p>
            <a:r>
              <a:rPr lang="de-DE" sz="2800" b="1" dirty="0" smtClean="0"/>
              <a:t>Experimentally </a:t>
            </a:r>
            <a:r>
              <a:rPr lang="de-DE" sz="2800" b="1" dirty="0" err="1" smtClean="0"/>
              <a:t>founded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empirical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basis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different </a:t>
            </a:r>
            <a:r>
              <a:rPr lang="de-DE" sz="2800" b="1" dirty="0" err="1" smtClean="0"/>
              <a:t>agreement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patterns</a:t>
            </a:r>
            <a:r>
              <a:rPr lang="de-DE" sz="2800" b="1" dirty="0" smtClean="0"/>
              <a:t> in NRRCs </a:t>
            </a:r>
            <a:r>
              <a:rPr lang="de-DE" sz="2800" b="1" dirty="0" err="1" smtClean="0"/>
              <a:t>headed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by</a:t>
            </a:r>
            <a:r>
              <a:rPr lang="de-DE" sz="2800" b="1" dirty="0" smtClean="0"/>
              <a:t> a 1st </a:t>
            </a:r>
            <a:r>
              <a:rPr lang="de-DE" sz="2800" b="1" dirty="0" err="1" smtClean="0"/>
              <a:t>or</a:t>
            </a:r>
            <a:r>
              <a:rPr lang="de-DE" sz="2800" b="1" dirty="0" smtClean="0"/>
              <a:t> 2nd </a:t>
            </a:r>
            <a:r>
              <a:rPr lang="de-DE" sz="2800" b="1" dirty="0" err="1" smtClean="0"/>
              <a:t>person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pronoun</a:t>
            </a:r>
            <a:endParaRPr lang="en-GB" sz="2200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Experiment I (Syncretisms)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Do Syncretisms </a:t>
            </a:r>
            <a:r>
              <a:rPr lang="de-DE" sz="2800" b="1" dirty="0" err="1" smtClean="0"/>
              <a:t>have</a:t>
            </a:r>
            <a:r>
              <a:rPr lang="de-DE" sz="2800" b="1" dirty="0" smtClean="0"/>
              <a:t> an </a:t>
            </a:r>
            <a:r>
              <a:rPr lang="de-DE" sz="2800" b="1" dirty="0" err="1" smtClean="0"/>
              <a:t>influence</a:t>
            </a:r>
            <a:r>
              <a:rPr lang="de-DE" sz="2800" b="1" dirty="0" smtClean="0"/>
              <a:t> on </a:t>
            </a:r>
            <a:r>
              <a:rPr lang="de-DE" sz="2800" b="1" dirty="0" err="1" smtClean="0"/>
              <a:t>acceptability</a:t>
            </a:r>
            <a:r>
              <a:rPr lang="de-DE" sz="2800" b="1" dirty="0" smtClean="0"/>
              <a:t> (in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absence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a </a:t>
            </a:r>
            <a:r>
              <a:rPr lang="de-DE" sz="2800" b="1" dirty="0" err="1" smtClean="0"/>
              <a:t>ResP</a:t>
            </a:r>
            <a:r>
              <a:rPr lang="de-DE" sz="2800" b="1" dirty="0" smtClean="0"/>
              <a:t>)?</a:t>
            </a:r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de-DE" sz="2400" dirty="0" smtClean="0"/>
              <a:t>Test </a:t>
            </a:r>
            <a:r>
              <a:rPr lang="de-DE" sz="2400" dirty="0" err="1" smtClean="0"/>
              <a:t>sentences</a:t>
            </a:r>
            <a:r>
              <a:rPr lang="de-DE" sz="2400" dirty="0" smtClean="0"/>
              <a:t> (24 </a:t>
            </a:r>
            <a:r>
              <a:rPr lang="de-DE" sz="2400" dirty="0" err="1" smtClean="0"/>
              <a:t>versions</a:t>
            </a:r>
            <a:r>
              <a:rPr lang="de-DE" sz="2400" dirty="0" smtClean="0"/>
              <a:t>), </a:t>
            </a:r>
            <a:r>
              <a:rPr lang="de-DE" sz="2400" dirty="0" err="1" smtClean="0"/>
              <a:t>agr</a:t>
            </a:r>
            <a:r>
              <a:rPr lang="de-DE" sz="2400" dirty="0" smtClean="0"/>
              <a:t> </a:t>
            </a:r>
            <a:r>
              <a:rPr lang="de-DE" sz="2400" dirty="0" err="1" smtClean="0"/>
              <a:t>variation</a:t>
            </a:r>
            <a:r>
              <a:rPr lang="de-DE" sz="2400" dirty="0" smtClean="0"/>
              <a:t> in 1sg HNs 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200" dirty="0" smtClean="0"/>
              <a:t>(1)	a.	</a:t>
            </a:r>
            <a:r>
              <a:rPr lang="de-DE" sz="2200" b="1" i="1" dirty="0" smtClean="0"/>
              <a:t>Ich, die malen </a:t>
            </a:r>
            <a:r>
              <a:rPr lang="de-DE" sz="2200" b="1" i="1" u="sng" dirty="0" smtClean="0"/>
              <a:t>lerne</a:t>
            </a:r>
            <a:r>
              <a:rPr lang="de-DE" sz="2200" b="1" i="1" dirty="0" smtClean="0"/>
              <a:t>, besuche jede Ausstellung. 	</a:t>
            </a:r>
            <a:r>
              <a:rPr lang="de-DE" sz="2200" dirty="0" smtClean="0"/>
              <a:t>(1 </a:t>
            </a:r>
            <a:r>
              <a:rPr lang="de-DE" sz="2200" dirty="0" err="1" smtClean="0"/>
              <a:t>sg</a:t>
            </a:r>
            <a:r>
              <a:rPr lang="de-DE" sz="2200" dirty="0" smtClean="0"/>
              <a:t> </a:t>
            </a:r>
            <a:r>
              <a:rPr lang="de-DE" sz="2200" dirty="0" err="1" smtClean="0"/>
              <a:t>agr</a:t>
            </a:r>
            <a:r>
              <a:rPr lang="de-DE" sz="2200" dirty="0" smtClean="0"/>
              <a:t>) </a:t>
            </a:r>
          </a:p>
          <a:p>
            <a:pPr>
              <a:buNone/>
            </a:pPr>
            <a:r>
              <a:rPr lang="de-DE" sz="2200" dirty="0" smtClean="0"/>
              <a:t>		I, </a:t>
            </a:r>
            <a:r>
              <a:rPr lang="de-DE" sz="2200" dirty="0" err="1" smtClean="0"/>
              <a:t>who-fem</a:t>
            </a:r>
            <a:r>
              <a:rPr lang="de-DE" sz="2200" dirty="0" smtClean="0"/>
              <a:t> (</a:t>
            </a:r>
            <a:r>
              <a:rPr lang="de-DE" sz="2200" dirty="0" err="1" smtClean="0"/>
              <a:t>to</a:t>
            </a:r>
            <a:r>
              <a:rPr lang="de-DE" sz="2200" dirty="0" smtClean="0"/>
              <a:t>) </a:t>
            </a:r>
            <a:r>
              <a:rPr lang="de-DE" sz="2200" dirty="0" err="1" smtClean="0"/>
              <a:t>paint</a:t>
            </a:r>
            <a:r>
              <a:rPr lang="de-DE" sz="2200" dirty="0" smtClean="0"/>
              <a:t> learn-1sg, </a:t>
            </a:r>
            <a:r>
              <a:rPr lang="de-DE" sz="2200" dirty="0" err="1" smtClean="0"/>
              <a:t>visit</a:t>
            </a:r>
            <a:r>
              <a:rPr lang="de-DE" sz="2200" dirty="0" smtClean="0"/>
              <a:t> </a:t>
            </a:r>
            <a:r>
              <a:rPr lang="de-DE" sz="2200" dirty="0" err="1" smtClean="0"/>
              <a:t>every</a:t>
            </a:r>
            <a:r>
              <a:rPr lang="de-DE" sz="2200" dirty="0" smtClean="0"/>
              <a:t> </a:t>
            </a:r>
            <a:r>
              <a:rPr lang="de-DE" sz="2200" dirty="0" err="1" smtClean="0"/>
              <a:t>exhibition</a:t>
            </a: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b.	</a:t>
            </a:r>
            <a:r>
              <a:rPr lang="de-DE" sz="2200" b="1" dirty="0" smtClean="0"/>
              <a:t>Ich, die malen </a:t>
            </a:r>
            <a:r>
              <a:rPr lang="de-DE" sz="2200" b="1" u="sng" dirty="0" smtClean="0"/>
              <a:t>kann</a:t>
            </a:r>
            <a:r>
              <a:rPr lang="de-DE" sz="2200" b="1" dirty="0" smtClean="0"/>
              <a:t>, besuche jede Ausstellung. </a:t>
            </a:r>
            <a:r>
              <a:rPr lang="de-DE" sz="2200" dirty="0" smtClean="0"/>
              <a:t>	</a:t>
            </a:r>
            <a:r>
              <a:rPr lang="en-US" sz="2200" dirty="0" smtClean="0"/>
              <a:t>(syncretic)</a:t>
            </a: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c.	</a:t>
            </a:r>
            <a:r>
              <a:rPr lang="de-DE" sz="2200" b="1" i="1" dirty="0" smtClean="0"/>
              <a:t>Ich, die malen </a:t>
            </a:r>
            <a:r>
              <a:rPr lang="de-DE" sz="2200" b="1" i="1" u="sng" dirty="0" smtClean="0"/>
              <a:t>lernt</a:t>
            </a:r>
            <a:r>
              <a:rPr lang="de-DE" sz="2200" b="1" i="1" dirty="0" smtClean="0"/>
              <a:t>, besuche jede Ausstellung. </a:t>
            </a:r>
            <a:r>
              <a:rPr lang="de-DE" sz="2200" i="1" dirty="0" smtClean="0"/>
              <a:t>	</a:t>
            </a:r>
            <a:r>
              <a:rPr lang="en-GB" sz="2200" dirty="0" smtClean="0"/>
              <a:t>(3 </a:t>
            </a:r>
            <a:r>
              <a:rPr lang="en-GB" sz="2200" dirty="0" err="1" smtClean="0"/>
              <a:t>sg</a:t>
            </a:r>
            <a:r>
              <a:rPr lang="en-GB" sz="2200" dirty="0" smtClean="0"/>
              <a:t> </a:t>
            </a:r>
            <a:r>
              <a:rPr lang="en-GB" sz="2200" dirty="0" err="1" smtClean="0"/>
              <a:t>agr</a:t>
            </a:r>
            <a:r>
              <a:rPr lang="en-GB" sz="2200" dirty="0" smtClean="0"/>
              <a:t>)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Experiment I (Syncretisms)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Syncretisms </a:t>
            </a:r>
            <a:r>
              <a:rPr lang="de-DE" sz="2800" b="1" dirty="0" err="1" smtClean="0"/>
              <a:t>have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no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influence</a:t>
            </a:r>
            <a:r>
              <a:rPr lang="de-DE" sz="2800" b="1" dirty="0" smtClean="0"/>
              <a:t> on </a:t>
            </a:r>
            <a:r>
              <a:rPr lang="de-DE" sz="2800" b="1" dirty="0" err="1" smtClean="0"/>
              <a:t>acceptability</a:t>
            </a:r>
            <a:r>
              <a:rPr lang="de-DE" sz="2800" b="1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compared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3rd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agr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200" dirty="0" smtClean="0"/>
              <a:t>(1)	a.	</a:t>
            </a:r>
            <a:r>
              <a:rPr lang="de-DE" sz="2200" b="1" i="1" dirty="0" smtClean="0"/>
              <a:t>Ich, die malen </a:t>
            </a:r>
            <a:r>
              <a:rPr lang="de-DE" sz="2200" b="1" i="1" u="sng" dirty="0" smtClean="0"/>
              <a:t>lerne</a:t>
            </a:r>
            <a:r>
              <a:rPr lang="de-DE" sz="2200" b="1" i="1" dirty="0" smtClean="0"/>
              <a:t>, besuche jede Ausstellung. 	</a:t>
            </a:r>
            <a:r>
              <a:rPr lang="de-DE" sz="2200" dirty="0" smtClean="0"/>
              <a:t>(1 </a:t>
            </a:r>
            <a:r>
              <a:rPr lang="de-DE" sz="2200" dirty="0" err="1" smtClean="0"/>
              <a:t>sg</a:t>
            </a:r>
            <a:r>
              <a:rPr lang="de-DE" sz="2200" dirty="0" smtClean="0"/>
              <a:t> </a:t>
            </a:r>
            <a:r>
              <a:rPr lang="de-DE" sz="2200" dirty="0" err="1" smtClean="0"/>
              <a:t>agr</a:t>
            </a:r>
            <a:r>
              <a:rPr lang="de-DE" sz="2200" dirty="0" smtClean="0"/>
              <a:t>) </a:t>
            </a:r>
          </a:p>
          <a:p>
            <a:pPr>
              <a:buNone/>
            </a:pPr>
            <a:r>
              <a:rPr lang="de-DE" sz="2200" dirty="0" smtClean="0"/>
              <a:t>		I, </a:t>
            </a:r>
            <a:r>
              <a:rPr lang="de-DE" sz="2200" dirty="0" err="1" smtClean="0"/>
              <a:t>who-fem</a:t>
            </a:r>
            <a:r>
              <a:rPr lang="de-DE" sz="2200" dirty="0" smtClean="0"/>
              <a:t> (</a:t>
            </a:r>
            <a:r>
              <a:rPr lang="de-DE" sz="2200" dirty="0" err="1" smtClean="0"/>
              <a:t>to</a:t>
            </a:r>
            <a:r>
              <a:rPr lang="de-DE" sz="2200" dirty="0" smtClean="0"/>
              <a:t>) </a:t>
            </a:r>
            <a:r>
              <a:rPr lang="de-DE" sz="2200" dirty="0" err="1" smtClean="0"/>
              <a:t>paint</a:t>
            </a:r>
            <a:r>
              <a:rPr lang="de-DE" sz="2200" dirty="0" smtClean="0"/>
              <a:t> learn-1sg, </a:t>
            </a:r>
            <a:r>
              <a:rPr lang="de-DE" sz="2200" dirty="0" err="1" smtClean="0"/>
              <a:t>visit</a:t>
            </a:r>
            <a:r>
              <a:rPr lang="de-DE" sz="2200" dirty="0" smtClean="0"/>
              <a:t> </a:t>
            </a:r>
            <a:r>
              <a:rPr lang="de-DE" sz="2200" dirty="0" err="1" smtClean="0"/>
              <a:t>every</a:t>
            </a:r>
            <a:r>
              <a:rPr lang="de-DE" sz="2200" dirty="0" smtClean="0"/>
              <a:t> </a:t>
            </a:r>
            <a:r>
              <a:rPr lang="de-DE" sz="2200" dirty="0" err="1" smtClean="0"/>
              <a:t>exhibition</a:t>
            </a: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b.	</a:t>
            </a:r>
            <a:r>
              <a:rPr lang="de-DE" sz="2200" b="1" dirty="0" smtClean="0"/>
              <a:t>Ich, die malen </a:t>
            </a:r>
            <a:r>
              <a:rPr lang="de-DE" sz="2200" b="1" u="sng" dirty="0" smtClean="0"/>
              <a:t>kann</a:t>
            </a:r>
            <a:r>
              <a:rPr lang="de-DE" sz="2200" b="1" dirty="0" smtClean="0"/>
              <a:t>, besuche jede Ausstellung. </a:t>
            </a:r>
            <a:r>
              <a:rPr lang="de-DE" sz="2200" dirty="0" smtClean="0"/>
              <a:t>	</a:t>
            </a:r>
            <a:r>
              <a:rPr lang="en-US" sz="2200" dirty="0" smtClean="0"/>
              <a:t>(syncretic)</a:t>
            </a: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c.	</a:t>
            </a:r>
            <a:r>
              <a:rPr lang="de-DE" sz="2200" b="1" i="1" dirty="0" smtClean="0"/>
              <a:t>Ich, die malen </a:t>
            </a:r>
            <a:r>
              <a:rPr lang="de-DE" sz="2200" b="1" i="1" u="sng" dirty="0" smtClean="0"/>
              <a:t>lernt</a:t>
            </a:r>
            <a:r>
              <a:rPr lang="de-DE" sz="2200" b="1" i="1" dirty="0" smtClean="0"/>
              <a:t>, besuche jede Ausstellung. </a:t>
            </a:r>
            <a:r>
              <a:rPr lang="de-DE" sz="2200" i="1" dirty="0" smtClean="0"/>
              <a:t>	</a:t>
            </a:r>
            <a:r>
              <a:rPr lang="en-GB" sz="2200" dirty="0" smtClean="0"/>
              <a:t>(3 </a:t>
            </a:r>
            <a:r>
              <a:rPr lang="en-GB" sz="2200" dirty="0" err="1" smtClean="0"/>
              <a:t>sg</a:t>
            </a:r>
            <a:r>
              <a:rPr lang="en-GB" sz="2200" dirty="0" smtClean="0"/>
              <a:t> </a:t>
            </a:r>
            <a:r>
              <a:rPr lang="en-GB" sz="2200" dirty="0" err="1" smtClean="0"/>
              <a:t>agr</a:t>
            </a:r>
            <a:r>
              <a:rPr lang="en-GB" sz="2200" dirty="0" smtClean="0"/>
              <a:t>)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899592" y="4509120"/>
          <a:ext cx="734481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3672408"/>
              </a:tblGrid>
              <a:tr h="216024">
                <a:tc>
                  <a:txBody>
                    <a:bodyPr/>
                    <a:lstStyle/>
                    <a:p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finite </a:t>
                      </a: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results</a:t>
                      </a:r>
                      <a:r>
                        <a:rPr lang="de-DE" b="1" dirty="0" smtClean="0"/>
                        <a:t> (after 24 </a:t>
                      </a:r>
                      <a:r>
                        <a:rPr lang="de-DE" b="1" dirty="0" err="1" smtClean="0"/>
                        <a:t>subjects</a:t>
                      </a:r>
                      <a:r>
                        <a:rPr lang="de-DE" b="1" dirty="0" smtClean="0"/>
                        <a:t>)</a:t>
                      </a:r>
                      <a:endParaRPr lang="de-DE" b="1" dirty="0"/>
                    </a:p>
                  </a:txBody>
                  <a:tcPr/>
                </a:tc>
              </a:tr>
              <a:tr h="343395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singular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0.099 (1a)</a:t>
                      </a:r>
                      <a:endParaRPr lang="de-DE" dirty="0"/>
                    </a:p>
                  </a:txBody>
                  <a:tcPr/>
                </a:tc>
              </a:tr>
              <a:tr h="193659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syncretic (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1sg – 3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sg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0.169 (1b)</a:t>
                      </a:r>
                      <a:endParaRPr lang="de-DE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43395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singular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0.173 (1c)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Magnitude </a:t>
            </a:r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(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Markus Bader); 24 </a:t>
            </a:r>
            <a:r>
              <a:rPr lang="de-DE" dirty="0" err="1" smtClean="0"/>
              <a:t>subjects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Experiment I (Syncretisms)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800" b="1" dirty="0" smtClean="0"/>
          </a:p>
          <a:p>
            <a:r>
              <a:rPr lang="de-DE" sz="2800" dirty="0" smtClean="0"/>
              <a:t>Person (1sg)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degraded</a:t>
            </a:r>
            <a:endParaRPr lang="de-DE" sz="2800" dirty="0" smtClean="0"/>
          </a:p>
          <a:p>
            <a:r>
              <a:rPr lang="de-DE" sz="2800" dirty="0" smtClean="0"/>
              <a:t>Non-</a:t>
            </a:r>
            <a:r>
              <a:rPr lang="de-DE" sz="2800" dirty="0" err="1" smtClean="0"/>
              <a:t>person</a:t>
            </a:r>
            <a:r>
              <a:rPr lang="de-DE" sz="2800" dirty="0" smtClean="0"/>
              <a:t> (3sg)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rated</a:t>
            </a:r>
            <a:r>
              <a:rPr lang="de-DE" sz="2800" dirty="0" smtClean="0"/>
              <a:t> </a:t>
            </a:r>
            <a:r>
              <a:rPr lang="de-DE" sz="2800" dirty="0" err="1" smtClean="0"/>
              <a:t>much</a:t>
            </a:r>
            <a:r>
              <a:rPr lang="de-DE" sz="2800" dirty="0" smtClean="0"/>
              <a:t> </a:t>
            </a:r>
            <a:r>
              <a:rPr lang="de-DE" sz="2800" dirty="0" err="1" smtClean="0"/>
              <a:t>better</a:t>
            </a:r>
            <a:endParaRPr lang="de-DE" sz="2800" dirty="0" smtClean="0"/>
          </a:p>
          <a:p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differences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3sg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syncretic form</a:t>
            </a:r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de-DE" sz="2400" b="1" dirty="0" smtClean="0"/>
              <a:t>=	</a:t>
            </a:r>
            <a:r>
              <a:rPr lang="de-DE" sz="2400" b="1" dirty="0" err="1" smtClean="0"/>
              <a:t>Falsification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Ito &amp; Mester (2000)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Vogel (2007/8)</a:t>
            </a:r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de-DE" sz="2800" u="sng" dirty="0" err="1" smtClean="0"/>
              <a:t>Assumption</a:t>
            </a:r>
            <a:r>
              <a:rPr lang="de-DE" sz="2800" dirty="0" smtClean="0"/>
              <a:t>:</a:t>
            </a:r>
          </a:p>
          <a:p>
            <a:pPr>
              <a:buNone/>
            </a:pPr>
            <a:r>
              <a:rPr lang="de-DE" sz="2800" dirty="0" smtClean="0"/>
              <a:t>	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singular</a:t>
            </a:r>
            <a:r>
              <a:rPr lang="de-DE" sz="2800" dirty="0" smtClean="0"/>
              <a:t>, </a:t>
            </a:r>
            <a:r>
              <a:rPr lang="de-DE" sz="2800" dirty="0" err="1" smtClean="0"/>
              <a:t>the</a:t>
            </a:r>
            <a:r>
              <a:rPr lang="de-DE" sz="2800" dirty="0" smtClean="0"/>
              <a:t> syncretic form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interpreted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3 </a:t>
            </a:r>
            <a:r>
              <a:rPr lang="de-DE" sz="2800" dirty="0" err="1" smtClean="0"/>
              <a:t>person</a:t>
            </a:r>
            <a:r>
              <a:rPr lang="de-DE" sz="2800" dirty="0" smtClean="0"/>
              <a:t> (</a:t>
            </a:r>
            <a:r>
              <a:rPr lang="de-DE" sz="2800" dirty="0" err="1" smtClean="0"/>
              <a:t>and</a:t>
            </a:r>
            <a:r>
              <a:rPr lang="de-DE" sz="2800" dirty="0" smtClean="0"/>
              <a:t> not </a:t>
            </a:r>
            <a:r>
              <a:rPr lang="de-DE" sz="2800" dirty="0" err="1" smtClean="0"/>
              <a:t>as</a:t>
            </a:r>
            <a:r>
              <a:rPr lang="de-DE" sz="2800" dirty="0" smtClean="0"/>
              <a:t> 1 </a:t>
            </a:r>
            <a:r>
              <a:rPr lang="de-DE" sz="2800" dirty="0" err="1" smtClean="0"/>
              <a:t>person</a:t>
            </a:r>
            <a:r>
              <a:rPr lang="de-DE" sz="2800" dirty="0" smtClean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II (</a:t>
            </a:r>
            <a:r>
              <a:rPr lang="de-DE" dirty="0" err="1" smtClean="0"/>
              <a:t>ResP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4000" b="1" dirty="0" smtClean="0"/>
              <a:t>Is </a:t>
            </a:r>
            <a:r>
              <a:rPr lang="de-DE" sz="4000" b="1" dirty="0" err="1" smtClean="0"/>
              <a:t>the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insertion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a </a:t>
            </a:r>
            <a:r>
              <a:rPr lang="de-DE" sz="4000" b="1" dirty="0" err="1" smtClean="0"/>
              <a:t>ResP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necessary</a:t>
            </a:r>
            <a:r>
              <a:rPr lang="de-DE" sz="4000" b="1" dirty="0" smtClean="0"/>
              <a:t>?</a:t>
            </a:r>
          </a:p>
          <a:p>
            <a:endParaRPr lang="de-DE" sz="1100" dirty="0" smtClean="0"/>
          </a:p>
          <a:p>
            <a:pPr>
              <a:buNone/>
            </a:pPr>
            <a:r>
              <a:rPr lang="de-DE" dirty="0" smtClean="0"/>
              <a:t>Test </a:t>
            </a:r>
            <a:r>
              <a:rPr lang="de-DE" dirty="0" err="1" smtClean="0"/>
              <a:t>sentences</a:t>
            </a:r>
            <a:r>
              <a:rPr lang="de-DE" dirty="0" smtClean="0"/>
              <a:t> (24 </a:t>
            </a:r>
            <a:r>
              <a:rPr lang="de-DE" dirty="0" err="1" smtClean="0"/>
              <a:t>versions</a:t>
            </a:r>
            <a:r>
              <a:rPr lang="de-DE" dirty="0" smtClean="0"/>
              <a:t>) </a:t>
            </a:r>
            <a:r>
              <a:rPr lang="de-DE" dirty="0" err="1" smtClean="0"/>
              <a:t>with</a:t>
            </a:r>
            <a:r>
              <a:rPr lang="de-DE" dirty="0" smtClean="0"/>
              <a:t> 1sg </a:t>
            </a:r>
            <a:r>
              <a:rPr lang="de-DE" dirty="0" err="1" smtClean="0"/>
              <a:t>vs</a:t>
            </a:r>
            <a:r>
              <a:rPr lang="de-DE" dirty="0" smtClean="0"/>
              <a:t> 2sg HNs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agr</a:t>
            </a:r>
            <a:r>
              <a:rPr lang="de-DE" dirty="0" smtClean="0"/>
              <a:t> </a:t>
            </a:r>
            <a:r>
              <a:rPr lang="de-DE" dirty="0" err="1" smtClean="0"/>
              <a:t>variation</a:t>
            </a:r>
            <a:endParaRPr lang="de-DE" dirty="0" smtClean="0"/>
          </a:p>
          <a:p>
            <a:pPr>
              <a:buNone/>
            </a:pPr>
            <a:endParaRPr lang="de-DE" sz="1100" dirty="0" smtClean="0"/>
          </a:p>
          <a:p>
            <a:pPr>
              <a:buNone/>
            </a:pPr>
            <a:r>
              <a:rPr lang="de-DE" dirty="0" smtClean="0"/>
              <a:t>(1)	</a:t>
            </a:r>
          </a:p>
          <a:p>
            <a:pPr>
              <a:buNone/>
            </a:pPr>
            <a:r>
              <a:rPr lang="de-DE" dirty="0" smtClean="0"/>
              <a:t>a. 	</a:t>
            </a:r>
            <a:r>
              <a:rPr lang="de-DE" b="1" i="1" dirty="0" smtClean="0"/>
              <a:t>Ich, die </a:t>
            </a:r>
            <a:r>
              <a:rPr lang="de-DE" b="1" u="sng" dirty="0" smtClean="0"/>
              <a:t>ich</a:t>
            </a:r>
            <a:r>
              <a:rPr lang="de-DE" b="1" i="1" dirty="0" smtClean="0"/>
              <a:t> malen </a:t>
            </a:r>
            <a:r>
              <a:rPr lang="de-DE" b="1" i="1" u="sng" dirty="0" smtClean="0"/>
              <a:t>lerne</a:t>
            </a:r>
            <a:r>
              <a:rPr lang="de-DE" b="1" i="1" dirty="0" smtClean="0"/>
              <a:t>, besuche jede Ausstellung.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ResP</a:t>
            </a:r>
            <a:r>
              <a:rPr lang="de-DE" dirty="0" smtClean="0"/>
              <a:t>)</a:t>
            </a:r>
          </a:p>
          <a:p>
            <a:pPr>
              <a:buNone/>
            </a:pPr>
            <a:r>
              <a:rPr lang="de-DE" dirty="0" smtClean="0"/>
              <a:t>	I, </a:t>
            </a:r>
            <a:r>
              <a:rPr lang="de-DE" dirty="0" err="1" smtClean="0"/>
              <a:t>who-fem</a:t>
            </a:r>
            <a:r>
              <a:rPr lang="de-DE" dirty="0" smtClean="0"/>
              <a:t> I-</a:t>
            </a:r>
            <a:r>
              <a:rPr lang="de-DE" dirty="0" err="1" smtClean="0"/>
              <a:t>ResP</a:t>
            </a:r>
            <a:r>
              <a:rPr lang="de-DE" dirty="0" smtClean="0"/>
              <a:t> (</a:t>
            </a:r>
            <a:r>
              <a:rPr lang="de-DE" dirty="0" err="1" smtClean="0"/>
              <a:t>to</a:t>
            </a:r>
            <a:r>
              <a:rPr lang="de-DE" dirty="0" smtClean="0"/>
              <a:t>) </a:t>
            </a:r>
            <a:r>
              <a:rPr lang="de-DE" dirty="0" err="1" smtClean="0"/>
              <a:t>paint</a:t>
            </a:r>
            <a:r>
              <a:rPr lang="de-DE" dirty="0" smtClean="0"/>
              <a:t> learn-1sg, visit-1sg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exhibition</a:t>
            </a:r>
            <a:endParaRPr lang="de-DE" dirty="0" smtClean="0"/>
          </a:p>
          <a:p>
            <a:pPr>
              <a:buNone/>
            </a:pPr>
            <a:endParaRPr lang="de-DE" sz="1100" dirty="0" smtClean="0"/>
          </a:p>
          <a:p>
            <a:pPr>
              <a:buNone/>
            </a:pPr>
            <a:r>
              <a:rPr lang="de-DE" dirty="0" smtClean="0"/>
              <a:t>b. 	</a:t>
            </a:r>
            <a:r>
              <a:rPr lang="de-DE" b="1" i="1" dirty="0" smtClean="0"/>
              <a:t>Ich, die malen </a:t>
            </a:r>
            <a:r>
              <a:rPr lang="de-DE" b="1" i="1" u="sng" dirty="0" smtClean="0"/>
              <a:t>lerne</a:t>
            </a:r>
            <a:r>
              <a:rPr lang="de-DE" b="1" i="1" dirty="0" smtClean="0"/>
              <a:t>, besuche jede Ausstellung.</a:t>
            </a:r>
            <a:r>
              <a:rPr lang="de-DE" b="1" dirty="0" smtClean="0"/>
              <a:t> </a:t>
            </a:r>
            <a:r>
              <a:rPr lang="de-DE" dirty="0" smtClean="0"/>
              <a:t>(1 </a:t>
            </a:r>
            <a:r>
              <a:rPr lang="de-DE" dirty="0" err="1" smtClean="0"/>
              <a:t>pers</a:t>
            </a:r>
            <a:r>
              <a:rPr lang="de-DE" dirty="0" smtClean="0"/>
              <a:t> </a:t>
            </a:r>
            <a:r>
              <a:rPr lang="de-DE" dirty="0" err="1" smtClean="0"/>
              <a:t>agr</a:t>
            </a:r>
            <a:r>
              <a:rPr lang="de-DE" dirty="0" smtClean="0"/>
              <a:t>)</a:t>
            </a:r>
          </a:p>
          <a:p>
            <a:pPr>
              <a:buNone/>
            </a:pPr>
            <a:r>
              <a:rPr lang="de-DE" dirty="0" smtClean="0"/>
              <a:t>c. 	</a:t>
            </a:r>
            <a:r>
              <a:rPr lang="de-DE" b="1" i="1" dirty="0" smtClean="0"/>
              <a:t>Ich, die malen </a:t>
            </a:r>
            <a:r>
              <a:rPr lang="de-DE" b="1" i="1" u="sng" dirty="0" smtClean="0"/>
              <a:t>lernt</a:t>
            </a:r>
            <a:r>
              <a:rPr lang="de-DE" b="1" i="1" dirty="0" smtClean="0"/>
              <a:t>, besuche jede Ausstellung.</a:t>
            </a:r>
            <a:r>
              <a:rPr lang="de-DE" b="1" dirty="0" smtClean="0"/>
              <a:t> </a:t>
            </a:r>
            <a:r>
              <a:rPr lang="de-DE" dirty="0" smtClean="0"/>
              <a:t>(3 </a:t>
            </a:r>
            <a:r>
              <a:rPr lang="de-DE" dirty="0" err="1" smtClean="0"/>
              <a:t>pers</a:t>
            </a:r>
            <a:r>
              <a:rPr lang="de-DE" dirty="0" smtClean="0"/>
              <a:t> </a:t>
            </a:r>
            <a:r>
              <a:rPr lang="de-DE" dirty="0" err="1" smtClean="0"/>
              <a:t>agr</a:t>
            </a:r>
            <a:r>
              <a:rPr lang="de-DE" dirty="0" smtClean="0"/>
              <a:t>)</a:t>
            </a:r>
          </a:p>
          <a:p>
            <a:pPr>
              <a:buNone/>
            </a:pPr>
            <a:endParaRPr lang="de-DE" sz="1100" dirty="0" smtClean="0"/>
          </a:p>
          <a:p>
            <a:pPr>
              <a:buNone/>
            </a:pPr>
            <a:r>
              <a:rPr lang="de-DE" dirty="0" smtClean="0"/>
              <a:t>(2)</a:t>
            </a:r>
          </a:p>
          <a:p>
            <a:pPr>
              <a:buNone/>
            </a:pPr>
            <a:r>
              <a:rPr lang="de-DE" dirty="0" smtClean="0"/>
              <a:t>a. 	</a:t>
            </a:r>
            <a:r>
              <a:rPr lang="de-DE" b="1" i="1" dirty="0" smtClean="0"/>
              <a:t>Du, die </a:t>
            </a:r>
            <a:r>
              <a:rPr lang="de-DE" b="1" dirty="0" smtClean="0"/>
              <a:t>du</a:t>
            </a:r>
            <a:r>
              <a:rPr lang="de-DE" b="1" i="1" dirty="0" smtClean="0"/>
              <a:t> malen </a:t>
            </a:r>
            <a:r>
              <a:rPr lang="de-DE" b="1" i="1" u="sng" dirty="0" smtClean="0"/>
              <a:t>lernst</a:t>
            </a:r>
            <a:r>
              <a:rPr lang="de-DE" b="1" i="1" dirty="0" smtClean="0"/>
              <a:t>, besuchst jede Ausstellung. </a:t>
            </a:r>
            <a:r>
              <a:rPr lang="de-DE" dirty="0" smtClean="0"/>
              <a:t>(</a:t>
            </a:r>
            <a:r>
              <a:rPr lang="de-DE" dirty="0" err="1" smtClean="0"/>
              <a:t>ResP</a:t>
            </a:r>
            <a:r>
              <a:rPr lang="de-DE" dirty="0" smtClean="0"/>
              <a:t>) </a:t>
            </a:r>
          </a:p>
          <a:p>
            <a:pPr>
              <a:buNone/>
            </a:pPr>
            <a:r>
              <a:rPr lang="de-DE" dirty="0" smtClean="0"/>
              <a:t>b. 	</a:t>
            </a:r>
            <a:r>
              <a:rPr lang="de-DE" b="1" i="1" dirty="0" smtClean="0"/>
              <a:t>Du, die malen </a:t>
            </a:r>
            <a:r>
              <a:rPr lang="de-DE" b="1" i="1" u="sng" dirty="0" smtClean="0"/>
              <a:t>lernst</a:t>
            </a:r>
            <a:r>
              <a:rPr lang="de-DE" b="1" i="1" dirty="0" smtClean="0"/>
              <a:t>, besuchst jede Ausstellung.</a:t>
            </a:r>
            <a:r>
              <a:rPr lang="de-DE" b="1" dirty="0" smtClean="0"/>
              <a:t> </a:t>
            </a:r>
            <a:r>
              <a:rPr lang="de-DE" dirty="0" smtClean="0"/>
              <a:t>(2 </a:t>
            </a:r>
            <a:r>
              <a:rPr lang="de-DE" dirty="0" err="1" smtClean="0"/>
              <a:t>pers</a:t>
            </a:r>
            <a:r>
              <a:rPr lang="de-DE" dirty="0" smtClean="0"/>
              <a:t> </a:t>
            </a:r>
            <a:r>
              <a:rPr lang="de-DE" dirty="0" err="1" smtClean="0"/>
              <a:t>agr</a:t>
            </a:r>
            <a:r>
              <a:rPr lang="de-DE" dirty="0" smtClean="0"/>
              <a:t>)</a:t>
            </a:r>
          </a:p>
          <a:p>
            <a:pPr>
              <a:buNone/>
            </a:pPr>
            <a:r>
              <a:rPr lang="de-DE" dirty="0" smtClean="0"/>
              <a:t>c. 	</a:t>
            </a:r>
            <a:r>
              <a:rPr lang="de-DE" b="1" i="1" dirty="0" smtClean="0"/>
              <a:t>Du, die malen </a:t>
            </a:r>
            <a:r>
              <a:rPr lang="de-DE" b="1" i="1" u="sng" dirty="0" smtClean="0"/>
              <a:t>lernt</a:t>
            </a:r>
            <a:r>
              <a:rPr lang="de-DE" b="1" i="1" dirty="0" smtClean="0"/>
              <a:t>, besuchst jede Ausstellung. </a:t>
            </a:r>
            <a:r>
              <a:rPr lang="de-DE" dirty="0" smtClean="0"/>
              <a:t>(3 </a:t>
            </a:r>
            <a:r>
              <a:rPr lang="de-DE" dirty="0" err="1" smtClean="0"/>
              <a:t>pers</a:t>
            </a:r>
            <a:r>
              <a:rPr lang="de-DE" dirty="0" smtClean="0"/>
              <a:t> </a:t>
            </a:r>
            <a:r>
              <a:rPr lang="de-DE" dirty="0" err="1" smtClean="0"/>
              <a:t>agr</a:t>
            </a:r>
            <a:r>
              <a:rPr lang="de-DE" dirty="0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II (</a:t>
            </a:r>
            <a:r>
              <a:rPr lang="de-DE" dirty="0" err="1" smtClean="0"/>
              <a:t>ResP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b="1" dirty="0" err="1" smtClean="0"/>
              <a:t>ResP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insertion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is</a:t>
            </a:r>
            <a:r>
              <a:rPr lang="de-DE" sz="2200" b="1" dirty="0" smtClean="0"/>
              <a:t> not a </a:t>
            </a:r>
            <a:r>
              <a:rPr lang="de-DE" sz="2200" b="1" dirty="0" err="1" smtClean="0"/>
              <a:t>necessary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condition</a:t>
            </a:r>
            <a:r>
              <a:rPr lang="de-DE" sz="2200" b="1" dirty="0" smtClean="0"/>
              <a:t> in 1/2 </a:t>
            </a:r>
            <a:r>
              <a:rPr lang="de-DE" sz="2200" b="1" dirty="0" err="1" smtClean="0"/>
              <a:t>person</a:t>
            </a:r>
            <a:r>
              <a:rPr lang="de-DE" sz="2200" b="1" dirty="0" smtClean="0"/>
              <a:t> NRRCs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E.g. (1)	</a:t>
            </a:r>
          </a:p>
          <a:p>
            <a:pPr>
              <a:buNone/>
            </a:pPr>
            <a:r>
              <a:rPr lang="de-DE" sz="2000" dirty="0" smtClean="0"/>
              <a:t>a. 	</a:t>
            </a:r>
            <a:r>
              <a:rPr lang="de-DE" sz="2000" b="1" i="1" dirty="0" smtClean="0"/>
              <a:t>Ich, die </a:t>
            </a:r>
            <a:r>
              <a:rPr lang="de-DE" sz="2000" b="1" dirty="0" smtClean="0"/>
              <a:t>ich</a:t>
            </a:r>
            <a:r>
              <a:rPr lang="de-DE" sz="2000" b="1" i="1" dirty="0" smtClean="0"/>
              <a:t> malen </a:t>
            </a:r>
            <a:r>
              <a:rPr lang="de-DE" sz="2000" b="1" i="1" u="sng" dirty="0" smtClean="0"/>
              <a:t>lerne</a:t>
            </a:r>
            <a:r>
              <a:rPr lang="de-DE" sz="2000" b="1" i="1" dirty="0" smtClean="0"/>
              <a:t>, besuche jede Ausstellung</a:t>
            </a:r>
            <a:r>
              <a:rPr lang="de-DE" sz="2000" i="1" dirty="0" smtClean="0"/>
              <a:t>.</a:t>
            </a:r>
            <a:r>
              <a:rPr lang="de-DE" sz="2000" dirty="0" smtClean="0"/>
              <a:t> (</a:t>
            </a:r>
            <a:r>
              <a:rPr lang="de-DE" sz="2000" dirty="0" err="1" smtClean="0"/>
              <a:t>ResP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	I, </a:t>
            </a:r>
            <a:r>
              <a:rPr lang="de-DE" sz="2000" dirty="0" err="1" smtClean="0"/>
              <a:t>who</a:t>
            </a:r>
            <a:r>
              <a:rPr lang="de-DE" sz="2000" dirty="0" smtClean="0"/>
              <a:t> I-</a:t>
            </a:r>
            <a:r>
              <a:rPr lang="de-DE" sz="2000" dirty="0" err="1" smtClean="0"/>
              <a:t>ResP</a:t>
            </a:r>
            <a:r>
              <a:rPr lang="de-DE" sz="2000" dirty="0" smtClean="0"/>
              <a:t> (</a:t>
            </a:r>
            <a:r>
              <a:rPr lang="de-DE" sz="2000" dirty="0" err="1" smtClean="0"/>
              <a:t>to</a:t>
            </a:r>
            <a:r>
              <a:rPr lang="de-DE" sz="2000" dirty="0" smtClean="0"/>
              <a:t>) </a:t>
            </a:r>
            <a:r>
              <a:rPr lang="de-DE" sz="2000" dirty="0" err="1" smtClean="0"/>
              <a:t>paint</a:t>
            </a:r>
            <a:r>
              <a:rPr lang="de-DE" sz="2000" dirty="0" smtClean="0"/>
              <a:t> learn-1sg, visit-1sg </a:t>
            </a:r>
            <a:r>
              <a:rPr lang="de-DE" sz="2000" dirty="0" err="1" smtClean="0"/>
              <a:t>every</a:t>
            </a:r>
            <a:r>
              <a:rPr lang="de-DE" sz="2000" dirty="0" smtClean="0"/>
              <a:t> </a:t>
            </a:r>
            <a:r>
              <a:rPr lang="de-DE" sz="2000" dirty="0" err="1" smtClean="0"/>
              <a:t>exhibition</a:t>
            </a:r>
            <a:endParaRPr lang="de-DE" sz="2000" dirty="0" smtClean="0"/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b. 	</a:t>
            </a:r>
            <a:r>
              <a:rPr lang="de-DE" sz="2000" b="1" i="1" dirty="0" smtClean="0"/>
              <a:t>Ich, die malen </a:t>
            </a:r>
            <a:r>
              <a:rPr lang="de-DE" sz="2000" b="1" i="1" u="sng" dirty="0" smtClean="0"/>
              <a:t>lerne</a:t>
            </a:r>
            <a:r>
              <a:rPr lang="de-DE" sz="2000" b="1" i="1" dirty="0" smtClean="0"/>
              <a:t>, besuche jede Ausstellung.</a:t>
            </a:r>
            <a:r>
              <a:rPr lang="de-DE" sz="2000" b="1" dirty="0" smtClean="0"/>
              <a:t> </a:t>
            </a:r>
            <a:r>
              <a:rPr lang="de-DE" sz="2000" dirty="0" smtClean="0"/>
              <a:t>(1 </a:t>
            </a:r>
            <a:r>
              <a:rPr lang="de-DE" sz="2000" dirty="0" err="1" smtClean="0"/>
              <a:t>pers</a:t>
            </a:r>
            <a:r>
              <a:rPr lang="de-DE" sz="2000" dirty="0" smtClean="0"/>
              <a:t> </a:t>
            </a:r>
            <a:r>
              <a:rPr lang="de-DE" sz="2000" dirty="0" err="1" smtClean="0"/>
              <a:t>agr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c. 	</a:t>
            </a:r>
            <a:r>
              <a:rPr lang="de-DE" sz="2000" b="1" i="1" dirty="0" smtClean="0"/>
              <a:t>Ich, die malen </a:t>
            </a:r>
            <a:r>
              <a:rPr lang="de-DE" sz="2000" b="1" i="1" u="sng" dirty="0" smtClean="0"/>
              <a:t>lernt</a:t>
            </a:r>
            <a:r>
              <a:rPr lang="de-DE" sz="2000" b="1" i="1" dirty="0" smtClean="0"/>
              <a:t>, besuche jede Ausstellung.</a:t>
            </a:r>
            <a:r>
              <a:rPr lang="de-DE" sz="2000" dirty="0" smtClean="0"/>
              <a:t> (3 </a:t>
            </a:r>
            <a:r>
              <a:rPr lang="de-DE" sz="2000" dirty="0" err="1" smtClean="0"/>
              <a:t>pers</a:t>
            </a:r>
            <a:r>
              <a:rPr lang="de-DE" sz="2000" dirty="0" smtClean="0"/>
              <a:t> </a:t>
            </a:r>
            <a:r>
              <a:rPr lang="de-DE" sz="2000" dirty="0" err="1" smtClean="0"/>
              <a:t>agr</a:t>
            </a:r>
            <a:r>
              <a:rPr lang="de-DE" sz="2000" dirty="0" smtClean="0"/>
              <a:t>)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539552" y="4239096"/>
          <a:ext cx="727281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4270"/>
                <a:gridCol w="2424270"/>
                <a:gridCol w="242427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b="1" dirty="0" smtClean="0"/>
                        <a:t>HN </a:t>
                      </a:r>
                      <a:r>
                        <a:rPr lang="de-DE" b="1" dirty="0" err="1" smtClean="0"/>
                        <a:t>features</a:t>
                      </a:r>
                      <a:endParaRPr lang="de-D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agreement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singular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singular</a:t>
                      </a:r>
                      <a:endParaRPr lang="de-D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0.129 (1a)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0.099 (2a)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agreement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0.093 (1b)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0.029 (2b)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agreement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0.141 (1c)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0.116 (2c)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39552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Magnitude </a:t>
            </a:r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(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Markus Bader); 36 </a:t>
            </a:r>
            <a:r>
              <a:rPr lang="de-DE" dirty="0" err="1" smtClean="0"/>
              <a:t>subjects</a:t>
            </a:r>
            <a:endParaRPr 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Experiment II (</a:t>
            </a:r>
            <a:r>
              <a:rPr lang="de-DE" dirty="0" err="1" smtClean="0"/>
              <a:t>ResP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sz="800" b="1" dirty="0" smtClean="0"/>
          </a:p>
          <a:p>
            <a:r>
              <a:rPr lang="de-DE" sz="2800" dirty="0" smtClean="0"/>
              <a:t>Person (1sg)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degraded</a:t>
            </a:r>
            <a:endParaRPr lang="de-DE" sz="2800" dirty="0" smtClean="0"/>
          </a:p>
          <a:p>
            <a:r>
              <a:rPr lang="de-DE" sz="2800" dirty="0" smtClean="0"/>
              <a:t>Non-</a:t>
            </a:r>
            <a:r>
              <a:rPr lang="de-DE" sz="2800" dirty="0" err="1" smtClean="0"/>
              <a:t>person</a:t>
            </a:r>
            <a:r>
              <a:rPr lang="de-DE" sz="2800" dirty="0" smtClean="0"/>
              <a:t> (3sg)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rated</a:t>
            </a:r>
            <a:r>
              <a:rPr lang="de-DE" sz="2800" dirty="0" smtClean="0"/>
              <a:t> </a:t>
            </a:r>
            <a:r>
              <a:rPr lang="de-DE" sz="2800" dirty="0" err="1" smtClean="0"/>
              <a:t>much</a:t>
            </a:r>
            <a:r>
              <a:rPr lang="de-DE" sz="2800" dirty="0" smtClean="0"/>
              <a:t> </a:t>
            </a:r>
            <a:r>
              <a:rPr lang="de-DE" sz="2800" dirty="0" err="1" smtClean="0"/>
              <a:t>better</a:t>
            </a:r>
            <a:endParaRPr lang="de-DE" sz="2800" dirty="0" smtClean="0"/>
          </a:p>
          <a:p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differences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3sg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ResP</a:t>
            </a:r>
            <a:r>
              <a:rPr lang="de-DE" sz="2800" dirty="0" smtClean="0"/>
              <a:t> </a:t>
            </a:r>
            <a:r>
              <a:rPr lang="de-DE" sz="2800" dirty="0" err="1" smtClean="0"/>
              <a:t>version</a:t>
            </a:r>
            <a:endParaRPr lang="de-DE" sz="2800" dirty="0" smtClean="0"/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400" dirty="0" smtClean="0"/>
              <a:t>=	</a:t>
            </a:r>
            <a:r>
              <a:rPr lang="de-DE" sz="2400" dirty="0" err="1" smtClean="0"/>
              <a:t>Falsification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Ito &amp; Mester (2000) </a:t>
            </a:r>
            <a:r>
              <a:rPr lang="de-DE" sz="2400" dirty="0" err="1" smtClean="0"/>
              <a:t>and</a:t>
            </a:r>
            <a:r>
              <a:rPr lang="de-DE" sz="2400" dirty="0" smtClean="0"/>
              <a:t> Vogel (2007/8)</a:t>
            </a:r>
          </a:p>
          <a:p>
            <a:pPr>
              <a:buNone/>
            </a:pPr>
            <a:endParaRPr lang="de-DE" sz="800" b="1" dirty="0" smtClean="0"/>
          </a:p>
          <a:p>
            <a:r>
              <a:rPr lang="de-DE" sz="2800" dirty="0" err="1" smtClean="0"/>
              <a:t>Differences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1sg </a:t>
            </a:r>
            <a:r>
              <a:rPr lang="de-DE" sz="2800" dirty="0" err="1" smtClean="0"/>
              <a:t>and</a:t>
            </a:r>
            <a:r>
              <a:rPr lang="de-DE" sz="2800" dirty="0" smtClean="0"/>
              <a:t> 2sg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800" u="sng" dirty="0" err="1" smtClean="0"/>
              <a:t>Assumption</a:t>
            </a:r>
            <a:r>
              <a:rPr lang="de-DE" sz="2800" dirty="0" smtClean="0"/>
              <a:t>:</a:t>
            </a:r>
          </a:p>
          <a:p>
            <a:pPr>
              <a:buNone/>
            </a:pPr>
            <a:r>
              <a:rPr lang="de-DE" sz="2800" dirty="0" smtClean="0"/>
              <a:t>	</a:t>
            </a:r>
            <a:r>
              <a:rPr lang="de-DE" sz="2800" dirty="0" err="1" smtClean="0"/>
              <a:t>ResP</a:t>
            </a:r>
            <a:r>
              <a:rPr lang="de-DE" sz="2800" dirty="0" smtClean="0"/>
              <a:t> </a:t>
            </a:r>
            <a:r>
              <a:rPr lang="de-DE" sz="2800" dirty="0" err="1" smtClean="0"/>
              <a:t>insertion</a:t>
            </a:r>
            <a:r>
              <a:rPr lang="de-DE" sz="2800" dirty="0" smtClean="0"/>
              <a:t> (in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sg</a:t>
            </a:r>
            <a:r>
              <a:rPr lang="de-DE" sz="2800" dirty="0" smtClean="0"/>
              <a:t>) </a:t>
            </a:r>
            <a:r>
              <a:rPr lang="de-DE" sz="2800" dirty="0" err="1" smtClean="0"/>
              <a:t>does</a:t>
            </a:r>
            <a:r>
              <a:rPr lang="de-DE" sz="2800" dirty="0" smtClean="0"/>
              <a:t> not </a:t>
            </a:r>
            <a:r>
              <a:rPr lang="de-DE" sz="2800" dirty="0" err="1" smtClean="0"/>
              <a:t>improve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acceptability</a:t>
            </a:r>
            <a:r>
              <a:rPr lang="de-DE" sz="2800" dirty="0" smtClean="0"/>
              <a:t> – </a:t>
            </a:r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compared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"</a:t>
            </a:r>
            <a:r>
              <a:rPr lang="de-DE" sz="2800" dirty="0" err="1" smtClean="0"/>
              <a:t>preferred</a:t>
            </a:r>
            <a:r>
              <a:rPr lang="de-DE" sz="2800" dirty="0" smtClean="0"/>
              <a:t>"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pattern</a:t>
            </a:r>
            <a:r>
              <a:rPr lang="de-DE" sz="2800" dirty="0" smtClean="0"/>
              <a:t> </a:t>
            </a:r>
            <a:r>
              <a:rPr lang="de-DE" sz="2800" dirty="0" err="1" smtClean="0"/>
              <a:t>without</a:t>
            </a:r>
            <a:r>
              <a:rPr lang="de-DE" sz="2800" dirty="0" smtClean="0"/>
              <a:t> a </a:t>
            </a:r>
            <a:r>
              <a:rPr lang="de-DE" sz="2800" dirty="0" err="1" smtClean="0"/>
              <a:t>ResP</a:t>
            </a:r>
            <a:endParaRPr lang="de-DE" sz="28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2800" b="1" dirty="0" smtClean="0"/>
              <a:t>Die linke Peripherie von Relativsätzen </a:t>
            </a:r>
          </a:p>
          <a:p>
            <a:pPr algn="ctr">
              <a:buNone/>
            </a:pPr>
            <a:r>
              <a:rPr lang="de-DE" sz="2400" b="1" dirty="0" smtClean="0"/>
              <a:t>(The </a:t>
            </a:r>
            <a:r>
              <a:rPr lang="de-DE" sz="2400" b="1" dirty="0" err="1" smtClean="0"/>
              <a:t>Left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Periphery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Relative </a:t>
            </a:r>
            <a:r>
              <a:rPr lang="de-DE" sz="2400" b="1" dirty="0" err="1" smtClean="0"/>
              <a:t>Clauses</a:t>
            </a:r>
            <a:r>
              <a:rPr lang="de-DE" sz="2400" b="1" dirty="0" smtClean="0"/>
              <a:t>)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(</a:t>
            </a:r>
            <a:r>
              <a:rPr lang="de-DE" sz="2800" dirty="0" err="1" smtClean="0"/>
              <a:t>going</a:t>
            </a:r>
            <a:r>
              <a:rPr lang="de-DE" sz="2800" dirty="0" smtClean="0"/>
              <a:t> on)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left</a:t>
            </a:r>
            <a:r>
              <a:rPr lang="de-DE" sz="2800" dirty="0" smtClean="0"/>
              <a:t> </a:t>
            </a:r>
            <a:r>
              <a:rPr lang="de-DE" sz="2800" dirty="0" err="1" smtClean="0"/>
              <a:t>periphery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relative </a:t>
            </a:r>
            <a:r>
              <a:rPr lang="de-DE" sz="2800" dirty="0" err="1" smtClean="0"/>
              <a:t>clauses</a:t>
            </a:r>
            <a:r>
              <a:rPr lang="de-DE" sz="2800" dirty="0" smtClean="0"/>
              <a:t> (RCs)?</a:t>
            </a:r>
          </a:p>
          <a:p>
            <a:endParaRPr lang="de-DE" sz="800" dirty="0" smtClean="0"/>
          </a:p>
          <a:p>
            <a:pPr>
              <a:buNone/>
            </a:pPr>
            <a:r>
              <a:rPr lang="de-DE" sz="2800" dirty="0" smtClean="0"/>
              <a:t>	Place </a:t>
            </a:r>
            <a:r>
              <a:rPr lang="de-DE" sz="2800" dirty="0" err="1" smtClean="0"/>
              <a:t>where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relative </a:t>
            </a:r>
            <a:r>
              <a:rPr lang="de-DE" sz="2800" dirty="0" err="1" smtClean="0"/>
              <a:t>pronoun</a:t>
            </a:r>
            <a:r>
              <a:rPr lang="de-DE" sz="2800" dirty="0" smtClean="0"/>
              <a:t> (RP) </a:t>
            </a:r>
            <a:r>
              <a:rPr lang="de-DE" sz="2800" dirty="0" err="1" smtClean="0"/>
              <a:t>interacts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relativised</a:t>
            </a:r>
            <a:r>
              <a:rPr lang="de-DE" sz="2800" dirty="0" smtClean="0"/>
              <a:t> </a:t>
            </a:r>
            <a:r>
              <a:rPr lang="de-DE" sz="2800" dirty="0" err="1" smtClean="0"/>
              <a:t>head</a:t>
            </a:r>
            <a:r>
              <a:rPr lang="de-DE" sz="2800" dirty="0" smtClean="0"/>
              <a:t> </a:t>
            </a:r>
            <a:r>
              <a:rPr lang="de-DE" sz="2800" dirty="0" err="1" smtClean="0"/>
              <a:t>noun</a:t>
            </a:r>
            <a:r>
              <a:rPr lang="de-DE" sz="2800" dirty="0" smtClean="0"/>
              <a:t> (HN)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III </a:t>
            </a:r>
            <a:br>
              <a:rPr lang="de-DE" dirty="0" smtClean="0"/>
            </a:br>
            <a:r>
              <a:rPr lang="de-DE" dirty="0" smtClean="0"/>
              <a:t> (Non-Syncretic Form,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ResP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100" b="1" dirty="0" err="1" smtClean="0"/>
              <a:t>What</a:t>
            </a:r>
            <a:r>
              <a:rPr lang="de-DE" sz="3100" b="1" dirty="0" smtClean="0"/>
              <a:t> </a:t>
            </a:r>
            <a:r>
              <a:rPr lang="de-DE" sz="3100" b="1" dirty="0" err="1" smtClean="0"/>
              <a:t>is</a:t>
            </a:r>
            <a:r>
              <a:rPr lang="de-DE" sz="3100" b="1" dirty="0" smtClean="0"/>
              <a:t> </a:t>
            </a:r>
            <a:r>
              <a:rPr lang="de-DE" sz="3100" b="1" dirty="0" err="1" smtClean="0"/>
              <a:t>the</a:t>
            </a:r>
            <a:r>
              <a:rPr lang="de-DE" sz="3100" b="1" dirty="0" smtClean="0"/>
              <a:t> </a:t>
            </a:r>
            <a:r>
              <a:rPr lang="de-DE" sz="3100" b="1" dirty="0" err="1" smtClean="0"/>
              <a:t>preferred</a:t>
            </a:r>
            <a:r>
              <a:rPr lang="de-DE" sz="3100" b="1" dirty="0" smtClean="0"/>
              <a:t> </a:t>
            </a:r>
            <a:r>
              <a:rPr lang="de-DE" sz="3100" b="1" dirty="0" err="1" smtClean="0"/>
              <a:t>pattern</a:t>
            </a:r>
            <a:r>
              <a:rPr lang="de-DE" sz="3100" b="1" dirty="0" smtClean="0"/>
              <a:t> </a:t>
            </a:r>
            <a:r>
              <a:rPr lang="de-DE" sz="3100" dirty="0" smtClean="0"/>
              <a:t>(</a:t>
            </a:r>
            <a:r>
              <a:rPr lang="de-DE" sz="3100" dirty="0" err="1" smtClean="0"/>
              <a:t>leaving</a:t>
            </a:r>
            <a:r>
              <a:rPr lang="de-DE" sz="3100" dirty="0" smtClean="0"/>
              <a:t> out syncretic </a:t>
            </a:r>
            <a:r>
              <a:rPr lang="de-DE" sz="3100" dirty="0" err="1" smtClean="0"/>
              <a:t>forms</a:t>
            </a:r>
            <a:r>
              <a:rPr lang="de-DE" sz="3100" dirty="0" smtClean="0"/>
              <a:t>)</a:t>
            </a:r>
            <a:r>
              <a:rPr lang="de-DE" sz="3100" b="1" dirty="0" smtClean="0"/>
              <a:t> in </a:t>
            </a:r>
            <a:r>
              <a:rPr lang="de-DE" sz="3100" b="1" dirty="0" err="1" smtClean="0"/>
              <a:t>the</a:t>
            </a:r>
            <a:r>
              <a:rPr lang="de-DE" sz="3100" b="1" dirty="0" smtClean="0"/>
              <a:t> </a:t>
            </a:r>
            <a:r>
              <a:rPr lang="de-DE" sz="3100" b="1" dirty="0" err="1" smtClean="0"/>
              <a:t>sg</a:t>
            </a:r>
            <a:r>
              <a:rPr lang="de-DE" sz="3100" b="1" dirty="0" smtClean="0"/>
              <a:t> / </a:t>
            </a:r>
            <a:r>
              <a:rPr lang="de-DE" sz="3100" b="1" dirty="0" err="1" smtClean="0"/>
              <a:t>pl</a:t>
            </a:r>
            <a:r>
              <a:rPr lang="de-DE" sz="3100" b="1" dirty="0" smtClean="0"/>
              <a:t>, </a:t>
            </a:r>
            <a:r>
              <a:rPr lang="de-DE" sz="3100" b="1" dirty="0" err="1" smtClean="0"/>
              <a:t>respectively</a:t>
            </a:r>
            <a:r>
              <a:rPr lang="de-DE" sz="3100" b="1" dirty="0" smtClean="0"/>
              <a:t>?</a:t>
            </a:r>
          </a:p>
          <a:p>
            <a:pPr>
              <a:buNone/>
            </a:pPr>
            <a:endParaRPr lang="de-DE" sz="800" b="1" dirty="0" smtClean="0"/>
          </a:p>
          <a:p>
            <a:pPr>
              <a:buNone/>
            </a:pPr>
            <a:r>
              <a:rPr lang="de-DE" sz="2800" u="sng" dirty="0" smtClean="0"/>
              <a:t>Test</a:t>
            </a:r>
            <a:r>
              <a:rPr lang="de-DE" sz="2800" dirty="0" smtClean="0"/>
              <a:t>: NRRCs </a:t>
            </a:r>
            <a:r>
              <a:rPr lang="de-DE" sz="2800" dirty="0" err="1" smtClean="0"/>
              <a:t>with</a:t>
            </a:r>
            <a:r>
              <a:rPr lang="de-DE" sz="2800" dirty="0" smtClean="0"/>
              <a:t> 2 </a:t>
            </a:r>
            <a:r>
              <a:rPr lang="de-DE" sz="2800" dirty="0" err="1" smtClean="0"/>
              <a:t>person</a:t>
            </a:r>
            <a:r>
              <a:rPr lang="de-DE" sz="2800" dirty="0" smtClean="0"/>
              <a:t> </a:t>
            </a:r>
            <a:r>
              <a:rPr lang="de-DE" sz="2800" dirty="0" err="1" smtClean="0"/>
              <a:t>sg</a:t>
            </a:r>
            <a:r>
              <a:rPr lang="de-DE" sz="2800" dirty="0" smtClean="0"/>
              <a:t> vs. 2 </a:t>
            </a:r>
            <a:r>
              <a:rPr lang="de-DE" sz="2800" dirty="0" err="1" smtClean="0"/>
              <a:t>person</a:t>
            </a:r>
            <a:r>
              <a:rPr lang="de-DE" sz="2800" dirty="0" smtClean="0"/>
              <a:t> </a:t>
            </a:r>
            <a:r>
              <a:rPr lang="de-DE" sz="2800" dirty="0" err="1" smtClean="0"/>
              <a:t>pl</a:t>
            </a:r>
            <a:r>
              <a:rPr lang="de-DE" sz="2800" dirty="0" smtClean="0"/>
              <a:t> HNs</a:t>
            </a:r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de-DE" sz="2800" dirty="0" smtClean="0"/>
              <a:t>(1) 2sg</a:t>
            </a:r>
          </a:p>
          <a:p>
            <a:pPr>
              <a:buNone/>
            </a:pPr>
            <a:r>
              <a:rPr lang="de-DE" sz="2800" dirty="0" smtClean="0"/>
              <a:t>a. 	</a:t>
            </a:r>
            <a:r>
              <a:rPr lang="de-DE" sz="2800" b="1" i="1" dirty="0" smtClean="0"/>
              <a:t>Du, die </a:t>
            </a:r>
            <a:r>
              <a:rPr lang="de-DE" sz="2800" b="1" dirty="0" smtClean="0"/>
              <a:t>du</a:t>
            </a:r>
            <a:r>
              <a:rPr lang="de-DE" sz="2800" b="1" i="1" dirty="0" smtClean="0"/>
              <a:t> malen </a:t>
            </a:r>
            <a:r>
              <a:rPr lang="de-DE" sz="2800" b="1" i="1" u="sng" dirty="0" smtClean="0"/>
              <a:t>lernst</a:t>
            </a:r>
            <a:r>
              <a:rPr lang="de-DE" sz="2800" b="1" i="1" dirty="0" smtClean="0"/>
              <a:t>, besuchst jede Ausstellung. </a:t>
            </a:r>
            <a:r>
              <a:rPr lang="de-DE" sz="2800" dirty="0" smtClean="0"/>
              <a:t>(</a:t>
            </a:r>
            <a:r>
              <a:rPr lang="de-DE" sz="2800" dirty="0" err="1" smtClean="0"/>
              <a:t>ResP</a:t>
            </a:r>
            <a:r>
              <a:rPr lang="de-DE" sz="2800" dirty="0" smtClean="0"/>
              <a:t>) </a:t>
            </a:r>
          </a:p>
          <a:p>
            <a:pPr>
              <a:buNone/>
            </a:pPr>
            <a:r>
              <a:rPr lang="de-DE" sz="2800" dirty="0" smtClean="0"/>
              <a:t>b. 	</a:t>
            </a:r>
            <a:r>
              <a:rPr lang="de-DE" sz="2800" b="1" i="1" dirty="0" smtClean="0"/>
              <a:t>Du, die malen </a:t>
            </a:r>
            <a:r>
              <a:rPr lang="de-DE" sz="2800" b="1" i="1" u="sng" dirty="0" smtClean="0"/>
              <a:t>lernst</a:t>
            </a:r>
            <a:r>
              <a:rPr lang="de-DE" sz="2800" b="1" i="1" dirty="0" smtClean="0"/>
              <a:t>, besuchst jede Ausstellung.</a:t>
            </a:r>
            <a:r>
              <a:rPr lang="de-DE" sz="2800" b="1" dirty="0" smtClean="0"/>
              <a:t> </a:t>
            </a:r>
            <a:r>
              <a:rPr lang="de-DE" sz="2800" dirty="0" smtClean="0"/>
              <a:t>(2 </a:t>
            </a:r>
            <a:r>
              <a:rPr lang="de-DE" sz="2800" dirty="0" err="1" smtClean="0"/>
              <a:t>pers</a:t>
            </a:r>
            <a:r>
              <a:rPr lang="de-DE" sz="2800" dirty="0" smtClean="0"/>
              <a:t> </a:t>
            </a:r>
            <a:r>
              <a:rPr lang="de-DE" sz="2800" dirty="0" err="1" smtClean="0"/>
              <a:t>agr</a:t>
            </a:r>
            <a:r>
              <a:rPr lang="de-DE" sz="2800" dirty="0" smtClean="0"/>
              <a:t>)</a:t>
            </a:r>
          </a:p>
          <a:p>
            <a:pPr>
              <a:buNone/>
            </a:pPr>
            <a:r>
              <a:rPr lang="de-DE" sz="2800" dirty="0" smtClean="0"/>
              <a:t>c. 	</a:t>
            </a:r>
            <a:r>
              <a:rPr lang="de-DE" sz="2800" b="1" i="1" dirty="0" smtClean="0"/>
              <a:t>Du, die malen </a:t>
            </a:r>
            <a:r>
              <a:rPr lang="de-DE" sz="2800" b="1" i="1" u="sng" dirty="0" smtClean="0"/>
              <a:t>lernt</a:t>
            </a:r>
            <a:r>
              <a:rPr lang="de-DE" sz="2800" b="1" i="1" dirty="0" smtClean="0"/>
              <a:t>, besuchst jede Ausstellung. </a:t>
            </a:r>
            <a:r>
              <a:rPr lang="de-DE" sz="2800" dirty="0" smtClean="0"/>
              <a:t>(3 </a:t>
            </a:r>
            <a:r>
              <a:rPr lang="de-DE" sz="2800" dirty="0" err="1" smtClean="0"/>
              <a:t>pers</a:t>
            </a:r>
            <a:r>
              <a:rPr lang="de-DE" sz="2800" dirty="0" smtClean="0"/>
              <a:t> </a:t>
            </a:r>
            <a:r>
              <a:rPr lang="de-DE" sz="2800" dirty="0" err="1" smtClean="0"/>
              <a:t>agr</a:t>
            </a:r>
            <a:r>
              <a:rPr lang="de-DE" sz="2800" dirty="0" smtClean="0"/>
              <a:t>)</a:t>
            </a:r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de-DE" sz="2800" dirty="0" smtClean="0"/>
              <a:t>(2) 2pl</a:t>
            </a:r>
          </a:p>
          <a:p>
            <a:pPr>
              <a:buNone/>
            </a:pPr>
            <a:r>
              <a:rPr lang="de-DE" sz="2800" dirty="0" smtClean="0"/>
              <a:t>a.	</a:t>
            </a:r>
            <a:r>
              <a:rPr lang="de-DE" sz="2800" b="1" i="1" dirty="0" smtClean="0"/>
              <a:t>Ihr, die </a:t>
            </a:r>
            <a:r>
              <a:rPr lang="de-DE" sz="2800" b="1" dirty="0" smtClean="0"/>
              <a:t>ihr</a:t>
            </a:r>
            <a:r>
              <a:rPr lang="de-DE" sz="2800" b="1" i="1" dirty="0" smtClean="0"/>
              <a:t> malen lernt, besucht jede Ausstellung. </a:t>
            </a:r>
            <a:r>
              <a:rPr lang="de-DE" sz="2800" dirty="0" smtClean="0"/>
              <a:t>(</a:t>
            </a:r>
            <a:r>
              <a:rPr lang="de-DE" sz="2800" dirty="0" err="1" smtClean="0"/>
              <a:t>ResP</a:t>
            </a:r>
            <a:r>
              <a:rPr lang="de-DE" sz="2800" dirty="0" smtClean="0"/>
              <a:t>)</a:t>
            </a:r>
          </a:p>
          <a:p>
            <a:pPr>
              <a:buNone/>
            </a:pPr>
            <a:r>
              <a:rPr lang="de-DE" sz="2800" dirty="0" smtClean="0"/>
              <a:t>b.	</a:t>
            </a:r>
            <a:r>
              <a:rPr lang="de-DE" sz="2800" b="1" i="1" dirty="0" smtClean="0"/>
              <a:t>Ihr, die malen lernt, besucht jede Ausstellung. </a:t>
            </a:r>
            <a:r>
              <a:rPr lang="de-DE" sz="2800" dirty="0" smtClean="0"/>
              <a:t>(2 </a:t>
            </a:r>
            <a:r>
              <a:rPr lang="de-DE" sz="2800" dirty="0" err="1" smtClean="0"/>
              <a:t>pers</a:t>
            </a:r>
            <a:r>
              <a:rPr lang="de-DE" sz="2800" dirty="0" smtClean="0"/>
              <a:t> </a:t>
            </a:r>
            <a:r>
              <a:rPr lang="de-DE" sz="2800" dirty="0" err="1" smtClean="0"/>
              <a:t>agr</a:t>
            </a:r>
            <a:r>
              <a:rPr lang="de-DE" sz="2800" dirty="0" smtClean="0"/>
              <a:t>)</a:t>
            </a:r>
          </a:p>
          <a:p>
            <a:pPr>
              <a:buNone/>
            </a:pPr>
            <a:r>
              <a:rPr lang="de-DE" sz="2800" dirty="0" smtClean="0"/>
              <a:t>c.	</a:t>
            </a:r>
            <a:r>
              <a:rPr lang="de-DE" sz="2800" b="1" i="1" dirty="0" smtClean="0"/>
              <a:t>Ihr, die malen lernen, besucht jede Ausstellung. </a:t>
            </a:r>
            <a:r>
              <a:rPr lang="de-DE" sz="2800" dirty="0" smtClean="0"/>
              <a:t>(3 </a:t>
            </a:r>
            <a:r>
              <a:rPr lang="de-DE" sz="2800" dirty="0" err="1" smtClean="0"/>
              <a:t>pers</a:t>
            </a:r>
            <a:r>
              <a:rPr lang="de-DE" sz="2800" dirty="0" smtClean="0"/>
              <a:t> </a:t>
            </a:r>
            <a:r>
              <a:rPr lang="de-DE" sz="2800" dirty="0" err="1" smtClean="0"/>
              <a:t>agr</a:t>
            </a:r>
            <a:r>
              <a:rPr lang="de-DE" sz="2800" dirty="0" smtClean="0"/>
              <a:t>)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III </a:t>
            </a:r>
            <a:br>
              <a:rPr lang="de-DE" dirty="0" smtClean="0"/>
            </a:br>
            <a:r>
              <a:rPr lang="de-DE" dirty="0" smtClean="0"/>
              <a:t>(Non-Syncretic Form,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ResP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err="1" smtClean="0"/>
              <a:t>Preferred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patterns</a:t>
            </a:r>
            <a:r>
              <a:rPr lang="de-DE" sz="2800" b="1" dirty="0" smtClean="0"/>
              <a:t> in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pl</a:t>
            </a:r>
            <a:r>
              <a:rPr lang="de-DE" sz="2800" b="1" dirty="0" smtClean="0"/>
              <a:t>, </a:t>
            </a:r>
            <a:r>
              <a:rPr lang="de-DE" sz="2800" b="1" dirty="0" err="1" smtClean="0"/>
              <a:t>respectively</a:t>
            </a:r>
            <a:endParaRPr lang="de-DE" sz="2000" b="1" dirty="0" smtClean="0"/>
          </a:p>
          <a:p>
            <a:pPr>
              <a:buNone/>
            </a:pPr>
            <a:endParaRPr lang="de-DE" sz="2000" b="1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pPr marL="457200" indent="-457200">
              <a:buNone/>
            </a:pPr>
            <a:endParaRPr lang="de-DE" sz="800" b="1" dirty="0" smtClean="0"/>
          </a:p>
          <a:p>
            <a:pPr marL="457200" indent="-457200">
              <a:buNone/>
            </a:pPr>
            <a:r>
              <a:rPr lang="de-DE" sz="2000" b="1" dirty="0" err="1" smtClean="0"/>
              <a:t>Sg</a:t>
            </a:r>
            <a:r>
              <a:rPr lang="de-DE" sz="2000" b="1" dirty="0" smtClean="0"/>
              <a:t>: </a:t>
            </a:r>
            <a:r>
              <a:rPr lang="de-DE" sz="2000" dirty="0" smtClean="0"/>
              <a:t>	Non-</a:t>
            </a:r>
            <a:r>
              <a:rPr lang="de-DE" sz="2000" dirty="0" err="1" smtClean="0"/>
              <a:t>person</a:t>
            </a:r>
            <a:r>
              <a:rPr lang="de-DE" sz="2000" dirty="0" smtClean="0"/>
              <a:t> (3 </a:t>
            </a:r>
            <a:r>
              <a:rPr lang="de-DE" sz="2000" dirty="0" err="1" smtClean="0"/>
              <a:t>person</a:t>
            </a:r>
            <a:r>
              <a:rPr lang="de-DE" sz="2000" dirty="0" smtClean="0"/>
              <a:t>) </a:t>
            </a:r>
            <a:r>
              <a:rPr lang="de-DE" sz="2000" dirty="0" err="1" smtClean="0"/>
              <a:t>agreement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preferred</a:t>
            </a:r>
            <a:r>
              <a:rPr lang="de-DE" sz="2000" dirty="0" smtClean="0"/>
              <a:t> </a:t>
            </a:r>
            <a:r>
              <a:rPr lang="de-DE" sz="2000" dirty="0" err="1" smtClean="0"/>
              <a:t>when</a:t>
            </a:r>
            <a:r>
              <a:rPr lang="de-DE" sz="2000" dirty="0" smtClean="0"/>
              <a:t> </a:t>
            </a:r>
            <a:r>
              <a:rPr lang="de-DE" sz="2000" dirty="0" err="1" smtClean="0"/>
              <a:t>compared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(2 </a:t>
            </a:r>
            <a:r>
              <a:rPr lang="de-DE" sz="2000" dirty="0" err="1" smtClean="0"/>
              <a:t>person</a:t>
            </a:r>
            <a:r>
              <a:rPr lang="de-DE" sz="2000" dirty="0" smtClean="0"/>
              <a:t>) </a:t>
            </a:r>
            <a:r>
              <a:rPr lang="de-DE" sz="2000" dirty="0" err="1" smtClean="0"/>
              <a:t>agreement</a:t>
            </a:r>
            <a:endParaRPr lang="de-DE" sz="2000" dirty="0" smtClean="0"/>
          </a:p>
          <a:p>
            <a:pPr marL="457200" indent="-457200">
              <a:buNone/>
            </a:pPr>
            <a:r>
              <a:rPr lang="de-DE" sz="2000" b="1" dirty="0" err="1" smtClean="0"/>
              <a:t>Pl</a:t>
            </a:r>
            <a:r>
              <a:rPr lang="de-DE" sz="2000" b="1" dirty="0" smtClean="0"/>
              <a:t>:</a:t>
            </a:r>
            <a:r>
              <a:rPr lang="de-DE" sz="2000" dirty="0" smtClean="0"/>
              <a:t>	</a:t>
            </a:r>
            <a:r>
              <a:rPr lang="de-DE" sz="2000" dirty="0" err="1" smtClean="0"/>
              <a:t>Exactly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way</a:t>
            </a:r>
            <a:r>
              <a:rPr lang="de-DE" sz="2000" dirty="0" smtClean="0"/>
              <a:t> </a:t>
            </a:r>
            <a:r>
              <a:rPr lang="de-DE" sz="2000" dirty="0" err="1" smtClean="0"/>
              <a:t>round</a:t>
            </a:r>
            <a:r>
              <a:rPr lang="de-DE" sz="2000" dirty="0" smtClean="0"/>
              <a:t> – Person (2 </a:t>
            </a:r>
            <a:r>
              <a:rPr lang="de-DE" sz="2000" dirty="0" err="1" smtClean="0"/>
              <a:t>person</a:t>
            </a:r>
            <a:r>
              <a:rPr lang="de-DE" sz="2000" dirty="0" smtClean="0"/>
              <a:t>) </a:t>
            </a:r>
            <a:r>
              <a:rPr lang="de-DE" sz="2000" dirty="0" err="1" smtClean="0"/>
              <a:t>agreement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preferred</a:t>
            </a:r>
            <a:r>
              <a:rPr lang="de-DE" sz="2000" dirty="0" smtClean="0"/>
              <a:t> </a:t>
            </a:r>
            <a:r>
              <a:rPr lang="de-DE" sz="2000" dirty="0" err="1" smtClean="0"/>
              <a:t>when</a:t>
            </a:r>
            <a:r>
              <a:rPr lang="de-DE" sz="2000" dirty="0" smtClean="0"/>
              <a:t> </a:t>
            </a:r>
            <a:r>
              <a:rPr lang="de-DE" sz="2000" dirty="0" err="1" smtClean="0"/>
              <a:t>compared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non-</a:t>
            </a:r>
            <a:r>
              <a:rPr lang="de-DE" sz="2000" dirty="0" err="1" smtClean="0"/>
              <a:t>person</a:t>
            </a:r>
            <a:r>
              <a:rPr lang="de-DE" sz="2000" dirty="0" smtClean="0"/>
              <a:t> (3 </a:t>
            </a:r>
            <a:r>
              <a:rPr lang="de-DE" sz="2000" dirty="0" err="1" smtClean="0"/>
              <a:t>person</a:t>
            </a:r>
            <a:r>
              <a:rPr lang="de-DE" sz="2000" dirty="0" smtClean="0"/>
              <a:t>) </a:t>
            </a:r>
            <a:r>
              <a:rPr lang="de-DE" sz="2000" dirty="0" err="1" smtClean="0"/>
              <a:t>agreement</a:t>
            </a:r>
            <a:endParaRPr lang="de-DE" sz="2000" dirty="0" smtClean="0"/>
          </a:p>
          <a:p>
            <a:pPr marL="457200" indent="-457200">
              <a:buNone/>
            </a:pPr>
            <a:r>
              <a:rPr lang="de-DE" sz="2000" b="1" dirty="0" smtClean="0"/>
              <a:t>!</a:t>
            </a:r>
            <a:r>
              <a:rPr lang="de-DE" sz="2000" dirty="0" smtClean="0"/>
              <a:t>	</a:t>
            </a:r>
            <a:r>
              <a:rPr lang="de-DE" sz="2000" b="1" dirty="0" err="1" smtClean="0"/>
              <a:t>ResP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insertion</a:t>
            </a:r>
            <a:r>
              <a:rPr lang="de-DE" sz="2000" b="1" dirty="0" smtClean="0"/>
              <a:t> </a:t>
            </a:r>
            <a:r>
              <a:rPr lang="de-DE" sz="2000" dirty="0" err="1" smtClean="0"/>
              <a:t>does</a:t>
            </a:r>
            <a:r>
              <a:rPr lang="de-DE" sz="2000" dirty="0" smtClean="0"/>
              <a:t> not </a:t>
            </a:r>
            <a:r>
              <a:rPr lang="de-DE" sz="2000" dirty="0" err="1" smtClean="0"/>
              <a:t>improve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 (</a:t>
            </a:r>
            <a:r>
              <a:rPr lang="de-DE" sz="2000" dirty="0" err="1" smtClean="0"/>
              <a:t>when</a:t>
            </a:r>
            <a:r>
              <a:rPr lang="de-DE" sz="2000" dirty="0" smtClean="0"/>
              <a:t> </a:t>
            </a:r>
            <a:r>
              <a:rPr lang="de-DE" sz="2000" dirty="0" err="1" smtClean="0"/>
              <a:t>compared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preferred</a:t>
            </a:r>
            <a:r>
              <a:rPr lang="de-DE" sz="2000" dirty="0" smtClean="0"/>
              <a:t>/</a:t>
            </a:r>
            <a:r>
              <a:rPr lang="de-DE" sz="2000" dirty="0" err="1" smtClean="0"/>
              <a:t>standard</a:t>
            </a:r>
            <a:r>
              <a:rPr lang="de-DE" sz="2000" dirty="0" smtClean="0"/>
              <a:t> </a:t>
            </a:r>
            <a:r>
              <a:rPr lang="de-DE" sz="2000" dirty="0" err="1" smtClean="0"/>
              <a:t>patterns</a:t>
            </a:r>
            <a:r>
              <a:rPr lang="de-DE" sz="2000" dirty="0" smtClean="0"/>
              <a:t> </a:t>
            </a:r>
            <a:r>
              <a:rPr lang="de-DE" sz="2000" dirty="0" err="1" smtClean="0"/>
              <a:t>without</a:t>
            </a:r>
            <a:r>
              <a:rPr lang="de-DE" sz="2000" dirty="0" smtClean="0"/>
              <a:t> </a:t>
            </a:r>
            <a:r>
              <a:rPr lang="de-DE" sz="2000" dirty="0" err="1" smtClean="0"/>
              <a:t>ResP</a:t>
            </a:r>
            <a:r>
              <a:rPr lang="de-DE" sz="2000" dirty="0" smtClean="0"/>
              <a:t>, </a:t>
            </a:r>
            <a:r>
              <a:rPr lang="de-DE" sz="2000" dirty="0" err="1" smtClean="0"/>
              <a:t>neither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sg</a:t>
            </a:r>
            <a:r>
              <a:rPr lang="de-DE" sz="2000" dirty="0" smtClean="0"/>
              <a:t> </a:t>
            </a:r>
            <a:r>
              <a:rPr lang="de-DE" sz="2000" dirty="0" err="1" smtClean="0"/>
              <a:t>nor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pl</a:t>
            </a:r>
            <a:r>
              <a:rPr lang="de-DE" sz="2000" dirty="0" smtClean="0"/>
              <a:t>)</a:t>
            </a:r>
          </a:p>
          <a:p>
            <a:pPr>
              <a:buNone/>
            </a:pPr>
            <a:endParaRPr lang="de-DE" sz="2800" b="1" dirty="0" smtClean="0"/>
          </a:p>
          <a:p>
            <a:pPr>
              <a:buNone/>
            </a:pPr>
            <a:endParaRPr lang="de-DE" sz="2800" b="1" dirty="0" smtClean="0"/>
          </a:p>
          <a:p>
            <a:pPr>
              <a:buNone/>
            </a:pPr>
            <a:endParaRPr lang="de-DE" sz="800" b="1" dirty="0" smtClean="0"/>
          </a:p>
          <a:p>
            <a:pPr>
              <a:buNone/>
            </a:pPr>
            <a:endParaRPr lang="de-DE" sz="8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21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467544" y="2204864"/>
          <a:ext cx="7848873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1872208"/>
                <a:gridCol w="2016225"/>
              </a:tblGrid>
              <a:tr h="33720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HN in </a:t>
                      </a:r>
                      <a:r>
                        <a:rPr lang="de-DE" b="1" dirty="0" err="1" smtClean="0"/>
                        <a:t>the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main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clause</a:t>
                      </a:r>
                      <a:endParaRPr lang="de-D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47233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patterns within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NRRC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person 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person plural</a:t>
                      </a:r>
                      <a:endParaRPr lang="de-DE" b="1" dirty="0" smtClean="0"/>
                    </a:p>
                  </a:txBody>
                  <a:tcPr/>
                </a:tc>
              </a:tr>
              <a:tr h="340270"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Du/Ihr, die du/ihr malst/malt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0.167 </a:t>
                      </a:r>
                      <a:endParaRPr lang="de-DE" dirty="0"/>
                    </a:p>
                  </a:txBody>
                  <a:tcPr/>
                </a:tc>
              </a:tr>
              <a:tr h="334550"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Du/Ihr, die malst/malt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0.067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0.164 </a:t>
                      </a:r>
                      <a:endParaRPr lang="de-DE" dirty="0"/>
                    </a:p>
                  </a:txBody>
                  <a:tcPr/>
                </a:tc>
              </a:tr>
              <a:tr h="32883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(Du/Ihr, die malt/malen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0.124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-0.032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Magnitude </a:t>
            </a:r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(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Markus Bader); 42 </a:t>
            </a:r>
            <a:r>
              <a:rPr lang="de-DE" dirty="0" err="1" smtClean="0"/>
              <a:t>subjects</a:t>
            </a:r>
            <a:endParaRPr lang="de-D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IV </a:t>
            </a:r>
            <a:br>
              <a:rPr lang="de-DE" dirty="0" smtClean="0"/>
            </a:br>
            <a:r>
              <a:rPr lang="de-DE" dirty="0" smtClean="0"/>
              <a:t> (Syncretic 1 Person Plural)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800" b="1" dirty="0" smtClean="0"/>
              <a:t>Can </a:t>
            </a:r>
            <a:r>
              <a:rPr lang="de-DE" sz="2800" b="1" dirty="0" err="1" smtClean="0"/>
              <a:t>we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say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something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about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agr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pattern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1 </a:t>
            </a:r>
            <a:r>
              <a:rPr lang="de-DE" sz="2800" b="1" dirty="0" err="1" smtClean="0"/>
              <a:t>person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pl</a:t>
            </a:r>
            <a:r>
              <a:rPr lang="de-DE" sz="2800" b="1" dirty="0" smtClean="0"/>
              <a:t> HNs (</a:t>
            </a:r>
            <a:r>
              <a:rPr lang="de-DE" sz="2800" b="1" dirty="0" err="1" smtClean="0"/>
              <a:t>Infl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always</a:t>
            </a:r>
            <a:r>
              <a:rPr lang="de-DE" sz="2800" b="1" dirty="0" smtClean="0"/>
              <a:t> syncretic </a:t>
            </a:r>
            <a:r>
              <a:rPr lang="de-DE" sz="2800" b="1" dirty="0" err="1" smtClean="0"/>
              <a:t>between</a:t>
            </a:r>
            <a:r>
              <a:rPr lang="de-DE" sz="2800" b="1" dirty="0" smtClean="0"/>
              <a:t> 1 </a:t>
            </a:r>
            <a:r>
              <a:rPr lang="de-DE" sz="2800" b="1" dirty="0" err="1" smtClean="0"/>
              <a:t>pl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3 </a:t>
            </a:r>
            <a:r>
              <a:rPr lang="de-DE" sz="2800" b="1" dirty="0" err="1" smtClean="0"/>
              <a:t>pl</a:t>
            </a:r>
            <a:r>
              <a:rPr lang="de-DE" sz="2800" b="1" dirty="0" smtClean="0"/>
              <a:t>)?</a:t>
            </a:r>
          </a:p>
          <a:p>
            <a:pPr>
              <a:buNone/>
            </a:pPr>
            <a:endParaRPr lang="de-DE" sz="800" b="1" dirty="0" smtClean="0"/>
          </a:p>
          <a:p>
            <a:pPr>
              <a:buNone/>
            </a:pPr>
            <a:r>
              <a:rPr lang="de-DE" sz="2600" u="sng" dirty="0" smtClean="0"/>
              <a:t>Test</a:t>
            </a:r>
            <a:r>
              <a:rPr lang="de-DE" sz="2600" dirty="0" smtClean="0"/>
              <a:t>: Insertion </a:t>
            </a:r>
            <a:r>
              <a:rPr lang="de-DE" sz="2600" dirty="0" err="1" smtClean="0"/>
              <a:t>of</a:t>
            </a:r>
            <a:r>
              <a:rPr lang="de-DE" sz="2600" dirty="0" smtClean="0"/>
              <a:t> '</a:t>
            </a:r>
            <a:r>
              <a:rPr lang="de-DE" sz="2600" dirty="0" err="1" smtClean="0"/>
              <a:t>co-agreeing</a:t>
            </a:r>
            <a:r>
              <a:rPr lang="de-DE" sz="2600" dirty="0" smtClean="0"/>
              <a:t>' </a:t>
            </a:r>
            <a:r>
              <a:rPr lang="de-DE" sz="2600" dirty="0" err="1" smtClean="0"/>
              <a:t>elements</a:t>
            </a:r>
            <a:r>
              <a:rPr lang="de-DE" sz="2600" dirty="0" smtClean="0"/>
              <a:t> (reflexives (possessives))</a:t>
            </a:r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de-DE" sz="2400" dirty="0" smtClean="0"/>
              <a:t>(1)	</a:t>
            </a:r>
          </a:p>
          <a:p>
            <a:pPr>
              <a:buNone/>
            </a:pPr>
            <a:r>
              <a:rPr lang="de-DE" sz="2400" dirty="0" smtClean="0"/>
              <a:t>	a.	</a:t>
            </a:r>
            <a:r>
              <a:rPr lang="de-DE" sz="2400" b="1" i="1" dirty="0" smtClean="0"/>
              <a:t>Wir, die </a:t>
            </a:r>
            <a:r>
              <a:rPr lang="de-DE" sz="2400" b="1" dirty="0" smtClean="0"/>
              <a:t>wir</a:t>
            </a:r>
            <a:r>
              <a:rPr lang="de-DE" sz="2400" b="1" i="1" dirty="0" smtClean="0"/>
              <a:t> </a:t>
            </a:r>
            <a:r>
              <a:rPr lang="de-DE" sz="2400" b="1" i="1" u="sng" dirty="0" smtClean="0"/>
              <a:t>uns</a:t>
            </a:r>
            <a:r>
              <a:rPr lang="de-DE" sz="2400" b="1" i="1" dirty="0" smtClean="0"/>
              <a:t> ausruhen, scheuen jede Anstrengung. </a:t>
            </a:r>
            <a:r>
              <a:rPr lang="de-DE" sz="2400" dirty="0" smtClean="0"/>
              <a:t>(</a:t>
            </a:r>
            <a:r>
              <a:rPr lang="de-DE" sz="2400" dirty="0" err="1" smtClean="0"/>
              <a:t>ResP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/>
              <a:t>		We-1pl, </a:t>
            </a:r>
            <a:r>
              <a:rPr lang="de-DE" sz="2400" dirty="0" err="1" smtClean="0"/>
              <a:t>who</a:t>
            </a:r>
            <a:r>
              <a:rPr lang="de-DE" sz="2400" dirty="0" smtClean="0"/>
              <a:t> </a:t>
            </a:r>
            <a:r>
              <a:rPr lang="de-DE" sz="2400" dirty="0" err="1" smtClean="0"/>
              <a:t>we-ResP</a:t>
            </a:r>
            <a:r>
              <a:rPr lang="de-DE" sz="2400" dirty="0" smtClean="0"/>
              <a:t> us-1pl relax-1/3pl, avoid-1/3pl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exertion</a:t>
            </a:r>
            <a:endParaRPr lang="de-DE" sz="2400" dirty="0" smtClean="0"/>
          </a:p>
          <a:p>
            <a:pPr>
              <a:buNone/>
            </a:pPr>
            <a:endParaRPr lang="de-DE" sz="9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de-DE" sz="2400" dirty="0" smtClean="0"/>
              <a:t>b.	</a:t>
            </a:r>
            <a:r>
              <a:rPr lang="de-DE" sz="2400" b="1" i="1" dirty="0" smtClean="0"/>
              <a:t>Wir, die </a:t>
            </a:r>
            <a:r>
              <a:rPr lang="de-DE" sz="2400" b="1" i="1" u="sng" dirty="0" smtClean="0"/>
              <a:t>uns</a:t>
            </a:r>
            <a:r>
              <a:rPr lang="de-DE" sz="2400" b="1" i="1" dirty="0" smtClean="0"/>
              <a:t> ausruhen, scheuen jede Anstrengung. </a:t>
            </a:r>
            <a:r>
              <a:rPr lang="de-DE" sz="2400" dirty="0" smtClean="0"/>
              <a:t>(</a:t>
            </a:r>
            <a:r>
              <a:rPr lang="de-DE" sz="2400" dirty="0" err="1" smtClean="0"/>
              <a:t>ObjP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de-DE" sz="2400" dirty="0" smtClean="0"/>
              <a:t>c.	</a:t>
            </a:r>
            <a:r>
              <a:rPr lang="de-DE" sz="2400" b="1" i="1" dirty="0" smtClean="0"/>
              <a:t>Wir, die </a:t>
            </a:r>
            <a:r>
              <a:rPr lang="de-DE" sz="2400" b="1" i="1" u="sng" dirty="0" smtClean="0"/>
              <a:t>sich</a:t>
            </a:r>
            <a:r>
              <a:rPr lang="de-DE" sz="2400" b="1" i="1" dirty="0" smtClean="0"/>
              <a:t> ausruhen, scheuen jede Anstrengung.</a:t>
            </a:r>
            <a:r>
              <a:rPr lang="de-DE" sz="2400" b="1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Refl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200" dirty="0" smtClean="0"/>
              <a:t>(2)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de-DE" sz="2400" dirty="0" smtClean="0"/>
              <a:t>a.	</a:t>
            </a:r>
            <a:r>
              <a:rPr lang="de-DE" sz="2400" b="1" i="1" dirty="0" smtClean="0"/>
              <a:t>Ihr, die ihr </a:t>
            </a:r>
            <a:r>
              <a:rPr lang="de-DE" sz="2400" b="1" i="1" u="sng" dirty="0" smtClean="0"/>
              <a:t>euch</a:t>
            </a:r>
            <a:r>
              <a:rPr lang="de-DE" sz="2400" b="1" i="1" dirty="0" smtClean="0"/>
              <a:t> ausruht, scheut jede Anstrengung.</a:t>
            </a:r>
            <a:r>
              <a:rPr lang="de-DE" sz="2400" b="1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ResP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de-DE" sz="2400" dirty="0" smtClean="0"/>
              <a:t>b.	</a:t>
            </a:r>
            <a:r>
              <a:rPr lang="de-DE" sz="2400" b="1" i="1" dirty="0" smtClean="0"/>
              <a:t>Ihr, die </a:t>
            </a:r>
            <a:r>
              <a:rPr lang="de-DE" sz="2400" b="1" i="1" u="sng" dirty="0" smtClean="0"/>
              <a:t>euch</a:t>
            </a:r>
            <a:r>
              <a:rPr lang="de-DE" sz="2400" b="1" i="1" dirty="0" smtClean="0"/>
              <a:t> ausruht, scheut jede Anstrengung. </a:t>
            </a:r>
            <a:r>
              <a:rPr lang="de-DE" sz="2400" dirty="0" smtClean="0"/>
              <a:t>(</a:t>
            </a:r>
            <a:r>
              <a:rPr lang="de-DE" sz="2400" dirty="0" err="1" smtClean="0"/>
              <a:t>ObjP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de-DE" sz="2400" dirty="0" smtClean="0"/>
              <a:t>c.	</a:t>
            </a:r>
            <a:r>
              <a:rPr lang="de-DE" sz="2400" b="1" i="1" dirty="0" smtClean="0"/>
              <a:t>Ihr, die </a:t>
            </a:r>
            <a:r>
              <a:rPr lang="de-DE" sz="2400" b="1" i="1" u="sng" dirty="0" smtClean="0"/>
              <a:t>sich</a:t>
            </a:r>
            <a:r>
              <a:rPr lang="de-DE" sz="2400" b="1" i="1" dirty="0" smtClean="0"/>
              <a:t> ausruht, scheut jede Anstrengung. </a:t>
            </a:r>
            <a:r>
              <a:rPr lang="de-DE" sz="2400" dirty="0" smtClean="0"/>
              <a:t>(</a:t>
            </a:r>
            <a:r>
              <a:rPr lang="de-DE" sz="2400" dirty="0" err="1" smtClean="0"/>
              <a:t>Refl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IV </a:t>
            </a:r>
            <a:br>
              <a:rPr lang="de-DE" dirty="0" smtClean="0"/>
            </a:br>
            <a:r>
              <a:rPr lang="de-DE" dirty="0" smtClean="0"/>
              <a:t> (Syncretic 1 Person Plural)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 Hypothesis: </a:t>
            </a:r>
            <a:endParaRPr lang="de-DE" b="1" dirty="0" smtClean="0"/>
          </a:p>
          <a:p>
            <a:pPr>
              <a:buNone/>
            </a:pPr>
            <a:r>
              <a:rPr lang="en-GB" dirty="0" smtClean="0"/>
              <a:t>	The choice of the bound pronoun independently (semantically) confirms the respective agreement patterns found in former experiments</a:t>
            </a:r>
          </a:p>
          <a:p>
            <a:pPr>
              <a:buNone/>
            </a:pPr>
            <a:endParaRPr lang="en-GB" sz="1000" dirty="0" smtClean="0"/>
          </a:p>
          <a:p>
            <a:pPr>
              <a:buNone/>
            </a:pPr>
            <a:r>
              <a:rPr lang="en-GB" dirty="0" smtClean="0"/>
              <a:t>	Thus, (1a)/(2a) and (1b)/(2b) should be equally well accepted; (1c)/(2c) should be degraded (mismatch)</a:t>
            </a:r>
            <a:endParaRPr lang="de-DE" dirty="0" smtClean="0"/>
          </a:p>
          <a:p>
            <a:pPr>
              <a:buNone/>
            </a:pPr>
            <a:endParaRPr lang="de-DE" sz="1900" dirty="0" smtClean="0"/>
          </a:p>
          <a:p>
            <a:pPr>
              <a:buNone/>
            </a:pPr>
            <a:r>
              <a:rPr lang="en-US" dirty="0" smtClean="0"/>
              <a:t>=&gt; H</a:t>
            </a:r>
            <a:r>
              <a:rPr lang="en-GB" dirty="0" err="1" smtClean="0"/>
              <a:t>ope</a:t>
            </a:r>
            <a:r>
              <a:rPr lang="en-GB" dirty="0" smtClean="0"/>
              <a:t> that bound pronouns allow us to make statements about the agreement pattern of the 1st person plural – otherwise we could only assume (by plausibility) that NRRCs with 1st and 2nd person plural HNs display the same pattern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IV </a:t>
            </a:r>
            <a:br>
              <a:rPr lang="de-DE" dirty="0" smtClean="0"/>
            </a:br>
            <a:r>
              <a:rPr lang="de-DE" dirty="0" smtClean="0"/>
              <a:t> (Syncretic 1 Person Plural)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b="1" dirty="0" err="1" smtClean="0"/>
              <a:t>What</a:t>
            </a:r>
            <a:r>
              <a:rPr lang="de-DE" sz="2800" b="1" dirty="0" smtClean="0"/>
              <a:t> do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results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reveal</a:t>
            </a:r>
            <a:r>
              <a:rPr lang="de-DE" sz="2800" b="1" dirty="0" smtClean="0"/>
              <a:t>?</a:t>
            </a:r>
          </a:p>
          <a:p>
            <a:pPr>
              <a:buNone/>
            </a:pPr>
            <a:endParaRPr lang="de-DE" sz="2800" b="1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800" u="sng" dirty="0" smtClean="0"/>
          </a:p>
          <a:p>
            <a:pPr>
              <a:buNone/>
            </a:pPr>
            <a:endParaRPr lang="de-DE" sz="800" u="sng" dirty="0" smtClean="0"/>
          </a:p>
          <a:p>
            <a:pPr>
              <a:buNone/>
            </a:pPr>
            <a:r>
              <a:rPr lang="de-DE" sz="2200" u="sng" dirty="0" smtClean="0"/>
              <a:t>The </a:t>
            </a:r>
            <a:r>
              <a:rPr lang="de-DE" sz="2200" u="sng" dirty="0" err="1" smtClean="0"/>
              <a:t>above</a:t>
            </a:r>
            <a:r>
              <a:rPr lang="de-DE" sz="2200" u="sng" dirty="0" smtClean="0"/>
              <a:t> </a:t>
            </a:r>
            <a:r>
              <a:rPr lang="de-DE" sz="2200" u="sng" dirty="0" err="1" smtClean="0"/>
              <a:t>hypothesis</a:t>
            </a:r>
            <a:r>
              <a:rPr lang="de-DE" sz="2200" u="sng" dirty="0" smtClean="0"/>
              <a:t> </a:t>
            </a:r>
            <a:r>
              <a:rPr lang="de-DE" sz="2200" u="sng" dirty="0" err="1" smtClean="0"/>
              <a:t>is</a:t>
            </a:r>
            <a:r>
              <a:rPr lang="de-DE" sz="2200" u="sng" dirty="0" smtClean="0"/>
              <a:t> not </a:t>
            </a:r>
            <a:r>
              <a:rPr lang="de-DE" sz="2200" u="sng" dirty="0" err="1" smtClean="0"/>
              <a:t>borne</a:t>
            </a:r>
            <a:r>
              <a:rPr lang="de-DE" sz="2200" u="sng" dirty="0" smtClean="0"/>
              <a:t> out</a:t>
            </a:r>
            <a:r>
              <a:rPr lang="de-DE" sz="2200" dirty="0" smtClean="0"/>
              <a:t>:</a:t>
            </a:r>
          </a:p>
          <a:p>
            <a:r>
              <a:rPr lang="de-DE" sz="2200" b="1" dirty="0" smtClean="0"/>
              <a:t>In NRRCs </a:t>
            </a:r>
            <a:r>
              <a:rPr lang="de-DE" sz="2200" b="1" dirty="0" err="1" smtClean="0"/>
              <a:t>with</a:t>
            </a:r>
            <a:r>
              <a:rPr lang="de-DE" sz="2200" b="1" dirty="0" smtClean="0"/>
              <a:t> 2 </a:t>
            </a:r>
            <a:r>
              <a:rPr lang="de-DE" sz="2200" b="1" dirty="0" err="1" smtClean="0"/>
              <a:t>pl</a:t>
            </a:r>
            <a:r>
              <a:rPr lang="de-DE" sz="2200" b="1" dirty="0" smtClean="0"/>
              <a:t> HNs </a:t>
            </a:r>
            <a:r>
              <a:rPr lang="de-DE" sz="2200" dirty="0" err="1" smtClean="0"/>
              <a:t>the</a:t>
            </a:r>
            <a:r>
              <a:rPr lang="de-DE" sz="2200" dirty="0" smtClean="0"/>
              <a:t> reflexive </a:t>
            </a:r>
            <a:r>
              <a:rPr lang="de-DE" sz="2200" dirty="0" err="1" smtClean="0"/>
              <a:t>is</a:t>
            </a:r>
            <a:r>
              <a:rPr lang="de-DE" sz="2200" dirty="0" smtClean="0"/>
              <a:t> out / </a:t>
            </a:r>
            <a:r>
              <a:rPr lang="de-DE" sz="2200" dirty="0" err="1" smtClean="0"/>
              <a:t>degraded</a:t>
            </a:r>
            <a:r>
              <a:rPr lang="de-DE" sz="2200" dirty="0" smtClean="0"/>
              <a:t>; </a:t>
            </a:r>
            <a:r>
              <a:rPr lang="de-DE" sz="2200" dirty="0" err="1" smtClean="0"/>
              <a:t>insertion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reflexively</a:t>
            </a:r>
            <a:r>
              <a:rPr lang="de-DE" sz="2200" dirty="0" smtClean="0"/>
              <a:t> </a:t>
            </a:r>
            <a:r>
              <a:rPr lang="de-DE" sz="2200" dirty="0" err="1" smtClean="0"/>
              <a:t>used</a:t>
            </a:r>
            <a:r>
              <a:rPr lang="de-DE" sz="2200" dirty="0" smtClean="0"/>
              <a:t> </a:t>
            </a:r>
            <a:r>
              <a:rPr lang="de-DE" sz="2200" dirty="0" err="1" smtClean="0"/>
              <a:t>ObjP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highly</a:t>
            </a:r>
            <a:r>
              <a:rPr lang="de-DE" sz="2200" dirty="0" smtClean="0"/>
              <a:t> </a:t>
            </a:r>
            <a:r>
              <a:rPr lang="de-DE" sz="2200" dirty="0" err="1" smtClean="0"/>
              <a:t>preferred</a:t>
            </a:r>
            <a:endParaRPr lang="de-DE" sz="2200" dirty="0" smtClean="0"/>
          </a:p>
          <a:p>
            <a:r>
              <a:rPr lang="de-DE" sz="2200" b="1" dirty="0" smtClean="0"/>
              <a:t>In NRRCs </a:t>
            </a:r>
            <a:r>
              <a:rPr lang="de-DE" sz="2200" b="1" dirty="0" err="1" smtClean="0"/>
              <a:t>with</a:t>
            </a:r>
            <a:r>
              <a:rPr lang="de-DE" sz="2200" b="1" dirty="0" smtClean="0"/>
              <a:t> 1 </a:t>
            </a:r>
            <a:r>
              <a:rPr lang="de-DE" sz="2200" b="1" dirty="0" err="1" smtClean="0"/>
              <a:t>pl</a:t>
            </a:r>
            <a:r>
              <a:rPr lang="de-DE" sz="2200" b="1" dirty="0" smtClean="0"/>
              <a:t> HNs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reflexive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fine</a:t>
            </a:r>
            <a:r>
              <a:rPr lang="de-DE" sz="2200" dirty="0" smtClean="0"/>
              <a:t> / </a:t>
            </a:r>
            <a:r>
              <a:rPr lang="de-DE" sz="2200" dirty="0" err="1" smtClean="0"/>
              <a:t>better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/>
              <a:t>reflexively</a:t>
            </a:r>
            <a:r>
              <a:rPr lang="de-DE" sz="2200" dirty="0" smtClean="0"/>
              <a:t> </a:t>
            </a:r>
            <a:r>
              <a:rPr lang="de-DE" sz="2200" dirty="0" err="1" smtClean="0"/>
              <a:t>used</a:t>
            </a:r>
            <a:r>
              <a:rPr lang="de-DE" sz="2200" dirty="0" smtClean="0"/>
              <a:t> </a:t>
            </a:r>
            <a:r>
              <a:rPr lang="de-DE" sz="2200" dirty="0" err="1" smtClean="0"/>
              <a:t>ObjP</a:t>
            </a:r>
            <a:endParaRPr lang="de-DE" sz="2200" dirty="0" smtClean="0"/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24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11560" y="2420888"/>
          <a:ext cx="7776863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/>
                <a:gridCol w="2435178"/>
                <a:gridCol w="2749397"/>
              </a:tblGrid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Obj</a:t>
                      </a:r>
                      <a:r>
                        <a:rPr lang="de-DE" sz="2000" b="1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de-DE" sz="2000" b="1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de-DE" sz="20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Refl</a:t>
                      </a:r>
                      <a:r>
                        <a:rPr lang="de-DE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 in NRRC </a:t>
                      </a: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↓</a:t>
                      </a:r>
                      <a:endParaRPr lang="de-DE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b="1" baseline="30000" dirty="0">
                          <a:latin typeface="+mj-lt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2000" b="1" dirty="0">
                          <a:latin typeface="+mj-lt"/>
                          <a:ea typeface="Times New Roman"/>
                          <a:cs typeface="Times New Roman"/>
                        </a:rPr>
                        <a:t> person </a:t>
                      </a: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plural HN</a:t>
                      </a:r>
                      <a:endParaRPr lang="de-DE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1" baseline="30000" dirty="0">
                          <a:latin typeface="+mj-lt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2000" b="1" dirty="0">
                          <a:latin typeface="+mj-lt"/>
                          <a:ea typeface="Times New Roman"/>
                          <a:cs typeface="Times New Roman"/>
                        </a:rPr>
                        <a:t> person </a:t>
                      </a: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plural HN</a:t>
                      </a:r>
                      <a:endParaRPr lang="de-DE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latin typeface="+mj-lt"/>
                          <a:ea typeface="Times New Roman"/>
                          <a:cs typeface="Times New Roman"/>
                        </a:rPr>
                        <a:t>ResP</a:t>
                      </a:r>
                      <a:r>
                        <a:rPr lang="de-DE" sz="2000" dirty="0" smtClean="0">
                          <a:latin typeface="+mj-lt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de-DE" sz="2000" dirty="0" err="1" smtClean="0">
                          <a:latin typeface="+mj-lt"/>
                          <a:ea typeface="Times New Roman"/>
                          <a:cs typeface="Times New Roman"/>
                        </a:rPr>
                        <a:t>object</a:t>
                      </a:r>
                      <a:r>
                        <a:rPr lang="de-DE" sz="20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000" dirty="0" err="1" smtClean="0">
                          <a:latin typeface="+mj-lt"/>
                          <a:ea typeface="Times New Roman"/>
                          <a:cs typeface="Times New Roman"/>
                        </a:rPr>
                        <a:t>pronoun</a:t>
                      </a:r>
                      <a:endParaRPr lang="de-DE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+mj-lt"/>
                          <a:ea typeface="Times New Roman"/>
                          <a:cs typeface="Times New Roman"/>
                        </a:rPr>
                        <a:t>5.315 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latin typeface="+mj-lt"/>
                          <a:ea typeface="Times New Roman"/>
                          <a:cs typeface="Times New Roman"/>
                        </a:rPr>
                        <a:t>5.204</a:t>
                      </a:r>
                    </a:p>
                  </a:txBody>
                  <a:tcPr marL="68580" marR="68580" marT="0" marB="0"/>
                </a:tc>
              </a:tr>
              <a:tr h="99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latin typeface="+mj-lt"/>
                          <a:ea typeface="Times New Roman"/>
                          <a:cs typeface="Times New Roman"/>
                        </a:rPr>
                        <a:t>object</a:t>
                      </a:r>
                      <a:r>
                        <a:rPr lang="de-DE" sz="20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0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de-DE" sz="2000" dirty="0" err="1" smtClean="0">
                          <a:latin typeface="+mj-lt"/>
                          <a:ea typeface="Times New Roman"/>
                          <a:cs typeface="Times New Roman"/>
                        </a:rPr>
                        <a:t>ronoun</a:t>
                      </a:r>
                      <a:endParaRPr lang="de-DE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+mj-lt"/>
                          <a:ea typeface="Times New Roman"/>
                          <a:cs typeface="Times New Roman"/>
                        </a:rPr>
                        <a:t>4.315 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latin typeface="+mj-lt"/>
                          <a:ea typeface="Times New Roman"/>
                          <a:cs typeface="Times New Roman"/>
                        </a:rPr>
                        <a:t>3.804</a:t>
                      </a:r>
                    </a:p>
                  </a:txBody>
                  <a:tcPr marL="68580" marR="68580" marT="0" marB="0"/>
                </a:tc>
              </a:tr>
              <a:tr h="113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+mj-lt"/>
                          <a:ea typeface="Times New Roman"/>
                          <a:cs typeface="Times New Roman"/>
                        </a:rPr>
                        <a:t>reflexive</a:t>
                      </a:r>
                      <a:endParaRPr lang="de-DE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+mj-lt"/>
                          <a:ea typeface="Times New Roman"/>
                          <a:cs typeface="Times New Roman"/>
                        </a:rPr>
                        <a:t>5.174 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+mj-lt"/>
                          <a:ea typeface="Times New Roman"/>
                          <a:cs typeface="Times New Roman"/>
                        </a:rPr>
                        <a:t>2.641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Acceptability</a:t>
            </a:r>
            <a:r>
              <a:rPr lang="de-DE" dirty="0" smtClean="0"/>
              <a:t> </a:t>
            </a:r>
            <a:r>
              <a:rPr lang="de-DE" dirty="0" err="1" smtClean="0"/>
              <a:t>rating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(</a:t>
            </a:r>
            <a:r>
              <a:rPr lang="de-DE" dirty="0" err="1" smtClean="0"/>
              <a:t>with</a:t>
            </a:r>
            <a:r>
              <a:rPr lang="de-DE" dirty="0" smtClean="0"/>
              <a:t> Markus Bader); </a:t>
            </a:r>
            <a:r>
              <a:rPr lang="de-DE" dirty="0" err="1" smtClean="0"/>
              <a:t>Likert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1-7; 60 </a:t>
            </a:r>
            <a:r>
              <a:rPr lang="de-DE" dirty="0" err="1" smtClean="0"/>
              <a:t>subjects</a:t>
            </a:r>
            <a:endParaRPr lang="de-D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IV </a:t>
            </a:r>
            <a:br>
              <a:rPr lang="de-DE" dirty="0" smtClean="0"/>
            </a:br>
            <a:r>
              <a:rPr lang="de-DE" dirty="0" smtClean="0"/>
              <a:t> (Syncretic 1 Person Plural)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800" b="1" dirty="0" err="1" smtClean="0"/>
              <a:t>Possible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explanations</a:t>
            </a:r>
            <a:endParaRPr lang="de-DE" sz="2800" b="1" dirty="0" smtClean="0"/>
          </a:p>
          <a:p>
            <a:pPr>
              <a:buNone/>
            </a:pPr>
            <a:endParaRPr lang="de-DE" sz="900" b="1" dirty="0" smtClean="0"/>
          </a:p>
          <a:p>
            <a:pPr marL="514350" indent="-514350"/>
            <a:r>
              <a:rPr lang="de-DE" sz="2200" dirty="0" err="1" smtClean="0"/>
              <a:t>Grammatical</a:t>
            </a:r>
            <a:r>
              <a:rPr lang="de-DE" sz="2200" dirty="0" smtClean="0"/>
              <a:t> </a:t>
            </a:r>
            <a:r>
              <a:rPr lang="de-DE" sz="2200" dirty="0" err="1" smtClean="0"/>
              <a:t>illusion</a:t>
            </a:r>
            <a:r>
              <a:rPr lang="de-DE" sz="2200" dirty="0" smtClean="0"/>
              <a:t>?</a:t>
            </a:r>
          </a:p>
          <a:p>
            <a:pPr marL="514350" indent="-514350">
              <a:buNone/>
            </a:pPr>
            <a:endParaRPr lang="de-DE" sz="800" dirty="0" smtClean="0"/>
          </a:p>
          <a:p>
            <a:pPr marL="514350" indent="-514350"/>
            <a:r>
              <a:rPr lang="de-DE" sz="2200" dirty="0" smtClean="0"/>
              <a:t>More </a:t>
            </a:r>
            <a:r>
              <a:rPr lang="de-DE" sz="2200" dirty="0" err="1" smtClean="0"/>
              <a:t>intact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</a:t>
            </a:r>
            <a:r>
              <a:rPr lang="de-DE" sz="2200" dirty="0" err="1" smtClean="0"/>
              <a:t>chain</a:t>
            </a:r>
            <a:r>
              <a:rPr lang="de-DE" sz="2200" dirty="0" smtClean="0"/>
              <a:t> in (c) / cf. '</a:t>
            </a:r>
            <a:r>
              <a:rPr lang="de-DE" sz="2200" dirty="0" err="1" smtClean="0"/>
              <a:t>relativised</a:t>
            </a:r>
            <a:r>
              <a:rPr lang="de-DE" sz="2200" dirty="0" smtClean="0"/>
              <a:t> </a:t>
            </a:r>
            <a:r>
              <a:rPr lang="de-DE" sz="2200" dirty="0" err="1" smtClean="0"/>
              <a:t>minimality</a:t>
            </a:r>
            <a:r>
              <a:rPr lang="de-DE" sz="2200" dirty="0" smtClean="0"/>
              <a:t>'</a:t>
            </a:r>
          </a:p>
          <a:p>
            <a:pPr marL="514350" indent="-514350">
              <a:buNone/>
            </a:pPr>
            <a:endParaRPr lang="de-DE" sz="800" dirty="0" smtClean="0"/>
          </a:p>
          <a:p>
            <a:pPr>
              <a:buNone/>
            </a:pPr>
            <a:r>
              <a:rPr lang="en-GB" sz="2000" dirty="0" smtClean="0"/>
              <a:t>(b)	</a:t>
            </a:r>
            <a:r>
              <a:rPr lang="en-GB" sz="2000" b="1" i="1" dirty="0" err="1" smtClean="0"/>
              <a:t>Wir</a:t>
            </a:r>
            <a:r>
              <a:rPr lang="en-GB" sz="2000" dirty="0" smtClean="0"/>
              <a:t> (1 person), </a:t>
            </a:r>
            <a:r>
              <a:rPr lang="en-GB" sz="2000" b="1" i="1" dirty="0" smtClean="0"/>
              <a:t>die</a:t>
            </a:r>
            <a:r>
              <a:rPr lang="en-GB" sz="2000" dirty="0" smtClean="0"/>
              <a:t> (</a:t>
            </a:r>
            <a:r>
              <a:rPr lang="en-US" sz="2000" u="sng" dirty="0" smtClean="0"/>
              <a:t>3 p</a:t>
            </a:r>
            <a:r>
              <a:rPr lang="en-GB" sz="2000" u="sng" dirty="0" err="1" smtClean="0"/>
              <a:t>erson</a:t>
            </a:r>
            <a:r>
              <a:rPr lang="en-GB" sz="2000" dirty="0" smtClean="0"/>
              <a:t>) </a:t>
            </a:r>
            <a:r>
              <a:rPr lang="en-GB" sz="2000" b="1" i="1" dirty="0" err="1" smtClean="0"/>
              <a:t>uns</a:t>
            </a:r>
            <a:r>
              <a:rPr lang="en-GB" sz="2000" dirty="0" smtClean="0"/>
              <a:t> (</a:t>
            </a:r>
            <a:r>
              <a:rPr lang="en-GB" sz="2000" u="dash" dirty="0" smtClean="0"/>
              <a:t>1 person</a:t>
            </a:r>
            <a:r>
              <a:rPr lang="en-GB" sz="2000" dirty="0" smtClean="0"/>
              <a:t>) </a:t>
            </a:r>
            <a:r>
              <a:rPr lang="en-GB" sz="2000" b="1" i="1" dirty="0" err="1" smtClean="0"/>
              <a:t>ausruhen</a:t>
            </a:r>
            <a:r>
              <a:rPr lang="en-GB" sz="2000" dirty="0" smtClean="0"/>
              <a:t> (</a:t>
            </a:r>
            <a:r>
              <a:rPr lang="en-GB" sz="2000" u="dash" dirty="0" smtClean="0"/>
              <a:t>1</a:t>
            </a:r>
            <a:r>
              <a:rPr lang="en-GB" sz="2000" dirty="0" smtClean="0"/>
              <a:t>/</a:t>
            </a:r>
            <a:r>
              <a:rPr lang="en-US" sz="2000" u="sng" dirty="0" smtClean="0"/>
              <a:t>3 p</a:t>
            </a:r>
            <a:r>
              <a:rPr lang="en-GB" sz="2000" u="sng" dirty="0" err="1" smtClean="0"/>
              <a:t>erson</a:t>
            </a:r>
            <a:r>
              <a:rPr lang="en-GB" sz="2000" dirty="0" smtClean="0"/>
              <a:t>)</a:t>
            </a: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(c)	</a:t>
            </a:r>
            <a:r>
              <a:rPr lang="de-DE" sz="2000" b="1" i="1" dirty="0" smtClean="0"/>
              <a:t>Wir</a:t>
            </a:r>
            <a:r>
              <a:rPr lang="de-DE" sz="2000" dirty="0" smtClean="0"/>
              <a:t> (</a:t>
            </a:r>
            <a:r>
              <a:rPr lang="en-GB" sz="2000" dirty="0" smtClean="0"/>
              <a:t>1 </a:t>
            </a:r>
            <a:r>
              <a:rPr lang="de-DE" sz="2000" dirty="0" err="1" smtClean="0"/>
              <a:t>person</a:t>
            </a:r>
            <a:r>
              <a:rPr lang="de-DE" sz="2000" dirty="0" smtClean="0"/>
              <a:t>), </a:t>
            </a:r>
            <a:r>
              <a:rPr lang="de-DE" sz="2000" b="1" i="1" dirty="0" smtClean="0"/>
              <a:t>die</a:t>
            </a:r>
            <a:r>
              <a:rPr lang="de-DE" sz="2000" dirty="0" smtClean="0"/>
              <a:t> (</a:t>
            </a:r>
            <a:r>
              <a:rPr lang="en-US" sz="2000" u="sng" dirty="0" smtClean="0"/>
              <a:t>3 </a:t>
            </a:r>
            <a:r>
              <a:rPr lang="de-DE" sz="2000" u="sng" dirty="0" err="1" smtClean="0"/>
              <a:t>person</a:t>
            </a:r>
            <a:r>
              <a:rPr lang="de-DE" sz="2000" dirty="0" smtClean="0"/>
              <a:t>) </a:t>
            </a:r>
            <a:r>
              <a:rPr lang="de-DE" sz="2000" b="1" i="1" dirty="0" smtClean="0"/>
              <a:t>sich</a:t>
            </a:r>
            <a:r>
              <a:rPr lang="de-DE" sz="2000" dirty="0" smtClean="0"/>
              <a:t> (</a:t>
            </a:r>
            <a:r>
              <a:rPr lang="en-US" sz="2000" u="sng" dirty="0" smtClean="0"/>
              <a:t>3 </a:t>
            </a:r>
            <a:r>
              <a:rPr lang="de-DE" sz="2000" u="sng" dirty="0" err="1" smtClean="0"/>
              <a:t>person</a:t>
            </a:r>
            <a:r>
              <a:rPr lang="de-DE" sz="2000" dirty="0" smtClean="0"/>
              <a:t>) </a:t>
            </a:r>
            <a:r>
              <a:rPr lang="de-DE" sz="2000" b="1" i="1" dirty="0" smtClean="0"/>
              <a:t>ausruhen</a:t>
            </a:r>
            <a:r>
              <a:rPr lang="de-DE" sz="2000" dirty="0" smtClean="0"/>
              <a:t> (</a:t>
            </a:r>
            <a:r>
              <a:rPr lang="en-GB" sz="2000" u="dash" dirty="0" smtClean="0"/>
              <a:t>1</a:t>
            </a:r>
            <a:r>
              <a:rPr lang="de-DE" sz="2000" dirty="0" smtClean="0"/>
              <a:t>/</a:t>
            </a:r>
            <a:r>
              <a:rPr lang="en-US" sz="2000" u="sng" dirty="0" smtClean="0"/>
              <a:t>3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person</a:t>
            </a:r>
            <a:r>
              <a:rPr lang="de-DE" sz="2000" dirty="0" smtClean="0"/>
              <a:t>)</a:t>
            </a:r>
          </a:p>
          <a:p>
            <a:pPr>
              <a:buNone/>
            </a:pPr>
            <a:endParaRPr lang="de-DE" sz="800" dirty="0" smtClean="0"/>
          </a:p>
          <a:p>
            <a:pPr marL="514350" indent="-514350"/>
            <a:r>
              <a:rPr lang="de-DE" sz="2200" dirty="0" smtClean="0"/>
              <a:t>Re-</a:t>
            </a:r>
            <a:r>
              <a:rPr lang="de-DE" sz="2200" dirty="0" err="1" smtClean="0"/>
              <a:t>interpretation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syncretic </a:t>
            </a:r>
            <a:r>
              <a:rPr lang="de-DE" sz="2200" dirty="0" err="1" smtClean="0"/>
              <a:t>surface</a:t>
            </a:r>
            <a:r>
              <a:rPr lang="de-DE" sz="2200" dirty="0" smtClean="0"/>
              <a:t> form (3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default</a:t>
            </a:r>
            <a:r>
              <a:rPr lang="de-DE" sz="2200" dirty="0" smtClean="0"/>
              <a:t> </a:t>
            </a:r>
            <a:r>
              <a:rPr lang="de-DE" sz="2200" dirty="0" err="1" smtClean="0"/>
              <a:t>value</a:t>
            </a:r>
            <a:r>
              <a:rPr lang="de-DE" sz="2200" dirty="0" smtClean="0"/>
              <a:t>) – </a:t>
            </a:r>
            <a:r>
              <a:rPr lang="de-DE" sz="2200" dirty="0" err="1" smtClean="0"/>
              <a:t>may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independently</a:t>
            </a:r>
            <a:r>
              <a:rPr lang="de-DE" sz="2200" dirty="0" smtClean="0"/>
              <a:t> </a:t>
            </a:r>
            <a:r>
              <a:rPr lang="de-DE" sz="2200" dirty="0" err="1" smtClean="0"/>
              <a:t>evidenced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German </a:t>
            </a:r>
            <a:r>
              <a:rPr lang="de-DE" sz="2200" dirty="0" err="1" smtClean="0"/>
              <a:t>topic</a:t>
            </a:r>
            <a:r>
              <a:rPr lang="de-DE" sz="2200" dirty="0" smtClean="0"/>
              <a:t> </a:t>
            </a:r>
            <a:r>
              <a:rPr lang="de-DE" sz="2200" dirty="0" err="1" smtClean="0"/>
              <a:t>drop</a:t>
            </a:r>
            <a:r>
              <a:rPr lang="de-DE" sz="2200" dirty="0" smtClean="0"/>
              <a:t>: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(i)	A:	</a:t>
            </a:r>
            <a:r>
              <a:rPr lang="de-DE" sz="2000" b="1" i="1" dirty="0" smtClean="0"/>
              <a:t>Die </a:t>
            </a:r>
            <a:r>
              <a:rPr lang="de-DE" sz="2000" b="1" i="1" dirty="0" err="1" smtClean="0"/>
              <a:t>Maria</a:t>
            </a:r>
            <a:r>
              <a:rPr lang="de-DE" sz="2000" b="1" baseline="-25000" dirty="0" err="1" smtClean="0"/>
              <a:t>i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mag</a:t>
            </a:r>
            <a:r>
              <a:rPr lang="de-DE" sz="2000" b="1" dirty="0" smtClean="0"/>
              <a:t> </a:t>
            </a:r>
            <a:r>
              <a:rPr lang="de-DE" sz="2000" b="1" i="1" dirty="0" err="1" smtClean="0"/>
              <a:t>ihre</a:t>
            </a:r>
            <a:r>
              <a:rPr lang="de-DE" sz="2000" b="1" baseline="-25000" dirty="0" err="1" smtClean="0"/>
              <a:t>i</a:t>
            </a:r>
            <a:r>
              <a:rPr lang="de-DE" sz="2000" b="1" baseline="-25000" dirty="0" smtClean="0"/>
              <a:t>/k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Tante. </a:t>
            </a:r>
            <a:r>
              <a:rPr lang="de-DE" sz="2000" dirty="0" smtClean="0"/>
              <a:t>(Maria </a:t>
            </a:r>
            <a:r>
              <a:rPr lang="de-DE" sz="2000" dirty="0" err="1" smtClean="0"/>
              <a:t>likes</a:t>
            </a:r>
            <a:r>
              <a:rPr lang="de-DE" sz="2000" dirty="0" smtClean="0"/>
              <a:t> her </a:t>
            </a:r>
            <a:r>
              <a:rPr lang="de-DE" sz="2000" dirty="0" err="1" smtClean="0"/>
              <a:t>aunt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a.	B:	</a:t>
            </a:r>
            <a:r>
              <a:rPr lang="de-DE" sz="2000" b="1" dirty="0" smtClean="0"/>
              <a:t>_</a:t>
            </a:r>
            <a:r>
              <a:rPr lang="de-DE" sz="2000" b="1" baseline="-25000" dirty="0" smtClean="0"/>
              <a:t> i/k/m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Mögen die Hansen-</a:t>
            </a:r>
            <a:r>
              <a:rPr lang="de-DE" sz="2000" b="1" i="1" dirty="0" err="1" smtClean="0"/>
              <a:t>Brüder</a:t>
            </a:r>
            <a:r>
              <a:rPr lang="de-DE" sz="2000" b="1" baseline="-25000" dirty="0" err="1" smtClean="0"/>
              <a:t>m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auch.</a:t>
            </a:r>
            <a:r>
              <a:rPr lang="de-DE" sz="2000" b="1" dirty="0" smtClean="0"/>
              <a:t> </a:t>
            </a:r>
            <a:r>
              <a:rPr lang="de-DE" sz="2000" dirty="0" smtClean="0"/>
              <a:t>( _ </a:t>
            </a:r>
            <a:r>
              <a:rPr lang="de-DE" sz="2000" dirty="0" err="1" smtClean="0"/>
              <a:t>like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H. </a:t>
            </a:r>
            <a:r>
              <a:rPr lang="de-DE" sz="2000" dirty="0" err="1" smtClean="0"/>
              <a:t>brothers</a:t>
            </a:r>
            <a:r>
              <a:rPr lang="de-DE" sz="2000" dirty="0" smtClean="0"/>
              <a:t> </a:t>
            </a:r>
            <a:r>
              <a:rPr lang="de-DE" sz="2000" dirty="0" err="1" smtClean="0"/>
              <a:t>too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b.	B:	</a:t>
            </a:r>
            <a:r>
              <a:rPr lang="de-DE" sz="2000" b="1" dirty="0" smtClean="0"/>
              <a:t>_</a:t>
            </a:r>
            <a:r>
              <a:rPr lang="de-DE" sz="2000" b="1" baseline="-25000" dirty="0" smtClean="0"/>
              <a:t>i/k/*m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Mag der </a:t>
            </a:r>
            <a:r>
              <a:rPr lang="de-DE" sz="2000" b="1" i="1" dirty="0" err="1" smtClean="0"/>
              <a:t>Otto</a:t>
            </a:r>
            <a:r>
              <a:rPr lang="de-DE" sz="2000" b="1" baseline="-25000" dirty="0" err="1" smtClean="0"/>
              <a:t>m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auch.</a:t>
            </a:r>
            <a:r>
              <a:rPr lang="de-DE" sz="2000" i="1" dirty="0" smtClean="0"/>
              <a:t> </a:t>
            </a:r>
            <a:r>
              <a:rPr lang="de-DE" sz="2000" dirty="0" smtClean="0"/>
              <a:t>( _ </a:t>
            </a:r>
            <a:r>
              <a:rPr lang="de-DE" sz="2000" dirty="0" err="1" smtClean="0"/>
              <a:t>likes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Otto </a:t>
            </a:r>
            <a:r>
              <a:rPr lang="de-DE" sz="2000" dirty="0" err="1" smtClean="0"/>
              <a:t>too</a:t>
            </a:r>
            <a:r>
              <a:rPr lang="de-DE" sz="2000" dirty="0" smtClean="0"/>
              <a:t>)</a:t>
            </a:r>
          </a:p>
          <a:p>
            <a:pPr algn="r">
              <a:buNone/>
            </a:pPr>
            <a:r>
              <a:rPr lang="de-DE" sz="1600" dirty="0" smtClean="0"/>
              <a:t>Trutkowski (2016)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Summary</a:t>
            </a:r>
            <a:r>
              <a:rPr lang="de-DE" dirty="0" smtClean="0"/>
              <a:t> Experiments I - 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 err="1" smtClean="0"/>
              <a:t>Conclusion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from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above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experiments</a:t>
            </a:r>
            <a:endParaRPr lang="de-DE" sz="2400" b="1" dirty="0" smtClean="0"/>
          </a:p>
          <a:p>
            <a:pPr>
              <a:buNone/>
            </a:pPr>
            <a:endParaRPr lang="de-DE" sz="800" b="1" dirty="0" smtClean="0"/>
          </a:p>
          <a:p>
            <a:r>
              <a:rPr lang="de-DE" sz="2400" u="sng" dirty="0" err="1" smtClean="0"/>
              <a:t>Subject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headed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subject</a:t>
            </a:r>
            <a:r>
              <a:rPr lang="de-DE" sz="2400" u="sng" dirty="0" smtClean="0"/>
              <a:t> NRRCs</a:t>
            </a:r>
          </a:p>
          <a:p>
            <a:pPr lvl="1"/>
            <a:r>
              <a:rPr lang="de-DE" sz="2200" dirty="0" err="1" smtClean="0"/>
              <a:t>ResP</a:t>
            </a:r>
            <a:r>
              <a:rPr lang="de-DE" sz="2200" dirty="0" smtClean="0"/>
              <a:t> </a:t>
            </a:r>
            <a:r>
              <a:rPr lang="de-DE" sz="2200" dirty="0" err="1" smtClean="0"/>
              <a:t>insertion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not </a:t>
            </a:r>
            <a:r>
              <a:rPr lang="de-DE" sz="2200" dirty="0" err="1" smtClean="0"/>
              <a:t>necessary</a:t>
            </a:r>
            <a:endParaRPr lang="de-DE" sz="2200" dirty="0" smtClean="0"/>
          </a:p>
          <a:p>
            <a:pPr lvl="1"/>
            <a:r>
              <a:rPr lang="de-DE" sz="2200" dirty="0" smtClean="0"/>
              <a:t>Syncretisms do not </a:t>
            </a:r>
            <a:r>
              <a:rPr lang="de-DE" sz="2200" dirty="0" err="1" smtClean="0"/>
              <a:t>necessarily</a:t>
            </a:r>
            <a:r>
              <a:rPr lang="de-DE" sz="2200" dirty="0" smtClean="0"/>
              <a:t> </a:t>
            </a:r>
            <a:r>
              <a:rPr lang="de-DE" sz="2200" dirty="0" err="1" smtClean="0"/>
              <a:t>improve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structure</a:t>
            </a:r>
            <a:endParaRPr lang="de-DE" sz="2200" dirty="0" smtClean="0"/>
          </a:p>
          <a:p>
            <a:pPr lvl="1"/>
            <a:r>
              <a:rPr lang="de-DE" sz="2200" dirty="0" smtClean="0"/>
              <a:t>Non-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singular</a:t>
            </a:r>
            <a:endParaRPr lang="de-DE" sz="2200" dirty="0" smtClean="0"/>
          </a:p>
          <a:p>
            <a:pPr lvl="1"/>
            <a:r>
              <a:rPr lang="de-DE" sz="2200" dirty="0" smtClean="0"/>
              <a:t>Person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plural</a:t>
            </a:r>
          </a:p>
          <a:p>
            <a:pPr>
              <a:buNone/>
            </a:pP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V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  <a:r>
              <a:rPr lang="de-DE" dirty="0" err="1" smtClean="0"/>
              <a:t>Headed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NRRCs)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4500" b="1" dirty="0" err="1" smtClean="0"/>
              <a:t>Which</a:t>
            </a:r>
            <a:r>
              <a:rPr lang="de-DE" sz="4500" b="1" dirty="0" smtClean="0"/>
              <a:t> </a:t>
            </a:r>
            <a:r>
              <a:rPr lang="de-DE" sz="4500" b="1" dirty="0" err="1" smtClean="0"/>
              <a:t>agreement</a:t>
            </a:r>
            <a:r>
              <a:rPr lang="de-DE" sz="4500" b="1" dirty="0" smtClean="0"/>
              <a:t> </a:t>
            </a:r>
            <a:r>
              <a:rPr lang="de-DE" sz="4500" b="1" dirty="0" err="1" smtClean="0"/>
              <a:t>pattern</a:t>
            </a:r>
            <a:r>
              <a:rPr lang="de-DE" sz="4500" b="1" dirty="0" smtClean="0"/>
              <a:t>(s) do </a:t>
            </a:r>
            <a:r>
              <a:rPr lang="de-DE" sz="4500" b="1" dirty="0" err="1" smtClean="0"/>
              <a:t>we</a:t>
            </a:r>
            <a:r>
              <a:rPr lang="de-DE" sz="4500" b="1" dirty="0" smtClean="0"/>
              <a:t> find in </a:t>
            </a:r>
            <a:r>
              <a:rPr lang="de-DE" sz="4500" b="1" dirty="0" err="1" smtClean="0"/>
              <a:t>object</a:t>
            </a:r>
            <a:r>
              <a:rPr lang="de-DE" sz="4500" b="1" dirty="0" smtClean="0"/>
              <a:t> </a:t>
            </a:r>
            <a:r>
              <a:rPr lang="de-DE" sz="4500" b="1" dirty="0" err="1" smtClean="0"/>
              <a:t>headed</a:t>
            </a:r>
            <a:r>
              <a:rPr lang="de-DE" sz="4500" b="1" dirty="0" smtClean="0"/>
              <a:t> </a:t>
            </a:r>
            <a:r>
              <a:rPr lang="de-DE" sz="4500" b="1" dirty="0" err="1" smtClean="0"/>
              <a:t>subject</a:t>
            </a:r>
            <a:r>
              <a:rPr lang="de-DE" sz="4500" b="1" dirty="0" smtClean="0"/>
              <a:t> NRRCs?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(1)	</a:t>
            </a:r>
          </a:p>
          <a:p>
            <a:pPr>
              <a:buNone/>
            </a:pPr>
            <a:r>
              <a:rPr lang="de-DE" dirty="0" smtClean="0"/>
              <a:t>	a.	</a:t>
            </a:r>
            <a:r>
              <a:rPr lang="de-DE" b="1" i="1" dirty="0" smtClean="0"/>
              <a:t>Dich, die klaust, möchte die Polizei festnehmen.</a:t>
            </a:r>
          </a:p>
          <a:p>
            <a:pPr>
              <a:buNone/>
            </a:pPr>
            <a:r>
              <a:rPr lang="de-DE" dirty="0" smtClean="0"/>
              <a:t>		</a:t>
            </a:r>
            <a:r>
              <a:rPr lang="en-US" dirty="0" smtClean="0"/>
              <a:t>You-</a:t>
            </a:r>
            <a:r>
              <a:rPr lang="en-US" dirty="0" err="1" smtClean="0"/>
              <a:t>sg.Acc</a:t>
            </a:r>
            <a:r>
              <a:rPr lang="en-US" dirty="0" smtClean="0"/>
              <a:t>, who-</a:t>
            </a:r>
            <a:r>
              <a:rPr lang="en-US" dirty="0" err="1" smtClean="0"/>
              <a:t>sg.fem.Nom</a:t>
            </a:r>
            <a:r>
              <a:rPr lang="en-US" dirty="0" smtClean="0"/>
              <a:t> steal-2sg, wants the police to-arrest</a:t>
            </a:r>
          </a:p>
          <a:p>
            <a:pPr>
              <a:buNone/>
            </a:pPr>
            <a:endParaRPr lang="de-DE" sz="11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de-DE" dirty="0" smtClean="0"/>
              <a:t>b.	</a:t>
            </a:r>
            <a:r>
              <a:rPr lang="de-DE" b="1" i="1" dirty="0" smtClean="0"/>
              <a:t>Dich, die klaut, möchte die Polizei festnehmen.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de-DE" dirty="0" smtClean="0"/>
              <a:t>c.	</a:t>
            </a:r>
            <a:r>
              <a:rPr lang="de-DE" b="1" i="1" dirty="0" smtClean="0"/>
              <a:t>Dich, die </a:t>
            </a:r>
            <a:r>
              <a:rPr lang="de-DE" b="1" dirty="0" smtClean="0"/>
              <a:t>du</a:t>
            </a:r>
            <a:r>
              <a:rPr lang="de-DE" b="1" i="1" dirty="0" smtClean="0"/>
              <a:t> klaust, möchte die Polizei festnehmen. </a:t>
            </a:r>
          </a:p>
          <a:p>
            <a:pPr>
              <a:buNone/>
            </a:pPr>
            <a:endParaRPr lang="de-DE" sz="1300" dirty="0" smtClean="0"/>
          </a:p>
          <a:p>
            <a:pPr>
              <a:buNone/>
            </a:pPr>
            <a:r>
              <a:rPr lang="de-DE" dirty="0" smtClean="0"/>
              <a:t>(2)</a:t>
            </a:r>
          </a:p>
          <a:p>
            <a:pPr>
              <a:buNone/>
            </a:pPr>
            <a:r>
              <a:rPr lang="de-DE" dirty="0" smtClean="0"/>
              <a:t>	a.	</a:t>
            </a:r>
            <a:r>
              <a:rPr lang="de-DE" b="1" i="1" dirty="0" smtClean="0"/>
              <a:t>Euch, die klaut, möchte die Polizei festnehmen.</a:t>
            </a:r>
          </a:p>
          <a:p>
            <a:pPr>
              <a:buNone/>
            </a:pPr>
            <a:r>
              <a:rPr lang="de-DE" dirty="0" smtClean="0"/>
              <a:t>		</a:t>
            </a:r>
            <a:r>
              <a:rPr lang="en-US" dirty="0" smtClean="0"/>
              <a:t>You-</a:t>
            </a:r>
            <a:r>
              <a:rPr lang="en-US" dirty="0" err="1" smtClean="0"/>
              <a:t>pl.Acc</a:t>
            </a:r>
            <a:r>
              <a:rPr lang="en-US" dirty="0" smtClean="0"/>
              <a:t>, who-pl steal-2pl, wants the police to-arrest</a:t>
            </a:r>
          </a:p>
          <a:p>
            <a:pPr>
              <a:buNone/>
            </a:pPr>
            <a:endParaRPr lang="de-DE" sz="11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de-DE" dirty="0" smtClean="0"/>
              <a:t>b.	</a:t>
            </a:r>
            <a:r>
              <a:rPr lang="de-DE" b="1" i="1" dirty="0" smtClean="0"/>
              <a:t>Euch, die klauen, möchte die Polizei festnehmen.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de-DE" dirty="0" smtClean="0"/>
              <a:t>c.	</a:t>
            </a:r>
            <a:r>
              <a:rPr lang="de-DE" b="1" i="1" dirty="0" smtClean="0"/>
              <a:t>Euch, die </a:t>
            </a:r>
            <a:r>
              <a:rPr lang="de-DE" b="1" dirty="0" smtClean="0"/>
              <a:t>ihr</a:t>
            </a:r>
            <a:r>
              <a:rPr lang="de-DE" b="1" i="1" dirty="0" smtClean="0"/>
              <a:t> klaut, möchte die Polizei festnehmen.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V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  <a:r>
              <a:rPr lang="de-DE" dirty="0" err="1" smtClean="0"/>
              <a:t>Headed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NRRCs)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u="sng" dirty="0" err="1" smtClean="0"/>
              <a:t>Result</a:t>
            </a:r>
            <a:r>
              <a:rPr lang="de-DE" sz="2800" b="1" dirty="0" smtClean="0"/>
              <a:t>: </a:t>
            </a:r>
            <a:r>
              <a:rPr lang="de-DE" sz="2800" b="1" dirty="0" err="1" smtClean="0"/>
              <a:t>Object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headed</a:t>
            </a:r>
            <a:r>
              <a:rPr lang="de-DE" sz="2800" b="1" dirty="0" smtClean="0"/>
              <a:t> NRRCs do not </a:t>
            </a:r>
            <a:r>
              <a:rPr lang="de-DE" sz="2800" b="1" dirty="0" err="1" smtClean="0"/>
              <a:t>show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person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agreement</a:t>
            </a:r>
            <a:r>
              <a:rPr lang="de-DE" sz="2800" b="1" dirty="0" smtClean="0"/>
              <a:t>  (relevant </a:t>
            </a:r>
            <a:r>
              <a:rPr lang="de-DE" sz="2800" b="1" dirty="0" err="1" smtClean="0"/>
              <a:t>here</a:t>
            </a:r>
            <a:r>
              <a:rPr lang="de-DE" sz="2800" b="1" dirty="0" smtClean="0"/>
              <a:t>: in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plural)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(2)	a.	</a:t>
            </a:r>
            <a:r>
              <a:rPr lang="de-DE" sz="2000" b="1" i="1" dirty="0" smtClean="0"/>
              <a:t>Euch, die klaut, möchte die Polizei festnehmen.</a:t>
            </a:r>
          </a:p>
          <a:p>
            <a:pPr>
              <a:buNone/>
            </a:pPr>
            <a:r>
              <a:rPr lang="de-DE" sz="2000" dirty="0" smtClean="0"/>
              <a:t>		</a:t>
            </a:r>
            <a:r>
              <a:rPr lang="en-US" sz="2000" dirty="0" smtClean="0"/>
              <a:t>You-</a:t>
            </a:r>
            <a:r>
              <a:rPr lang="en-US" sz="2000" dirty="0" err="1" smtClean="0"/>
              <a:t>pl.Acc</a:t>
            </a:r>
            <a:r>
              <a:rPr lang="en-US" sz="2000" dirty="0" smtClean="0"/>
              <a:t>, who-pl steal-2pl, wants the police to-arrest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de-DE" sz="2000" dirty="0" smtClean="0"/>
              <a:t>b.	</a:t>
            </a:r>
            <a:r>
              <a:rPr lang="de-DE" sz="2000" b="1" i="1" dirty="0" smtClean="0"/>
              <a:t>Euch, die klauen, möchte die Polizei festnehmen.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de-DE" sz="2000" dirty="0" smtClean="0"/>
              <a:t>c.	</a:t>
            </a:r>
            <a:r>
              <a:rPr lang="de-DE" sz="2000" b="1" i="1" dirty="0" smtClean="0"/>
              <a:t>Euch, die </a:t>
            </a:r>
            <a:r>
              <a:rPr lang="de-DE" sz="2000" b="1" dirty="0" smtClean="0"/>
              <a:t>ihr</a:t>
            </a:r>
            <a:r>
              <a:rPr lang="de-DE" sz="2000" b="1" i="1" dirty="0" smtClean="0"/>
              <a:t> klaut, möchte die Polizei festnehmen.</a:t>
            </a:r>
          </a:p>
          <a:p>
            <a:pPr>
              <a:buNone/>
            </a:pPr>
            <a:endParaRPr lang="de-DE" sz="2000" b="1" i="1" dirty="0" smtClean="0"/>
          </a:p>
          <a:p>
            <a:pPr>
              <a:buNone/>
            </a:pPr>
            <a:r>
              <a:rPr lang="de-DE" sz="2000" b="1" i="1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28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899592" y="4608552"/>
          <a:ext cx="7416824" cy="1124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808312"/>
                <a:gridCol w="2664296"/>
              </a:tblGrid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agr</a:t>
                      </a:r>
                      <a:r>
                        <a:rPr lang="en-GB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within NRRC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↓</a:t>
                      </a:r>
                      <a:endParaRPr lang="de-DE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person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singular object HN</a:t>
                      </a:r>
                      <a:endParaRPr lang="de-DE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person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plural object HN</a:t>
                      </a:r>
                      <a:endParaRPr lang="de-DE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person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agr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2.948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(1a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3.065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(2a)  &lt;= !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non-person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agr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4.217 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(1b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4.981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(2b)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ResP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4.123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(1c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4.542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(2c)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Acceptability</a:t>
            </a:r>
            <a:r>
              <a:rPr lang="de-DE" dirty="0" smtClean="0"/>
              <a:t> </a:t>
            </a:r>
            <a:r>
              <a:rPr lang="de-DE" dirty="0" err="1" smtClean="0"/>
              <a:t>rating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(</a:t>
            </a:r>
            <a:r>
              <a:rPr lang="de-DE" dirty="0" err="1" smtClean="0"/>
              <a:t>with</a:t>
            </a:r>
            <a:r>
              <a:rPr lang="de-DE" dirty="0" smtClean="0"/>
              <a:t> Markus Bader); </a:t>
            </a:r>
            <a:r>
              <a:rPr lang="de-DE" dirty="0" err="1" smtClean="0"/>
              <a:t>Likert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1-7; 60 </a:t>
            </a:r>
            <a:r>
              <a:rPr lang="de-DE" dirty="0" err="1" smtClean="0"/>
              <a:t>subjects</a:t>
            </a:r>
            <a:endParaRPr lang="de-D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VI </a:t>
            </a:r>
            <a:br>
              <a:rPr lang="de-DE" dirty="0" smtClean="0"/>
            </a:br>
            <a:r>
              <a:rPr lang="de-DE" sz="3100" dirty="0" smtClean="0"/>
              <a:t>(</a:t>
            </a:r>
            <a:r>
              <a:rPr lang="de-DE" sz="3100" dirty="0" err="1" smtClean="0"/>
              <a:t>Subject</a:t>
            </a:r>
            <a:r>
              <a:rPr lang="de-DE" sz="3100" dirty="0" smtClean="0"/>
              <a:t> vs. </a:t>
            </a:r>
            <a:r>
              <a:rPr lang="de-DE" sz="3100" dirty="0" err="1" smtClean="0"/>
              <a:t>Object</a:t>
            </a:r>
            <a:r>
              <a:rPr lang="de-DE" sz="3100" dirty="0" smtClean="0"/>
              <a:t> </a:t>
            </a:r>
            <a:r>
              <a:rPr lang="de-DE" sz="3100" dirty="0" err="1" smtClean="0"/>
              <a:t>Headed</a:t>
            </a:r>
            <a:r>
              <a:rPr lang="de-DE" sz="3100" dirty="0" smtClean="0"/>
              <a:t> </a:t>
            </a:r>
            <a:r>
              <a:rPr lang="de-DE" sz="3100" dirty="0" err="1" smtClean="0"/>
              <a:t>Subject</a:t>
            </a:r>
            <a:r>
              <a:rPr lang="de-DE" sz="3100" dirty="0" smtClean="0"/>
              <a:t> </a:t>
            </a:r>
            <a:r>
              <a:rPr lang="de-DE" sz="3100" dirty="0" err="1" smtClean="0"/>
              <a:t>and</a:t>
            </a:r>
            <a:r>
              <a:rPr lang="de-DE" sz="3100" dirty="0" smtClean="0"/>
              <a:t> </a:t>
            </a:r>
            <a:r>
              <a:rPr lang="de-DE" sz="3100" dirty="0" err="1" smtClean="0"/>
              <a:t>Object</a:t>
            </a:r>
            <a:r>
              <a:rPr lang="de-DE" sz="3100" dirty="0" smtClean="0"/>
              <a:t> NRRCs)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smtClean="0"/>
              <a:t>(1)	</a:t>
            </a:r>
          </a:p>
          <a:p>
            <a:pPr>
              <a:buNone/>
            </a:pPr>
            <a:r>
              <a:rPr lang="en-US" sz="8000" dirty="0" smtClean="0"/>
              <a:t>a.	</a:t>
            </a:r>
            <a:r>
              <a:rPr lang="en-US" sz="8000" b="1" i="1" dirty="0" err="1" smtClean="0"/>
              <a:t>Euch</a:t>
            </a:r>
            <a:r>
              <a:rPr lang="en-US" sz="8000" b="1" i="1" dirty="0" smtClean="0"/>
              <a:t>, die </a:t>
            </a:r>
            <a:r>
              <a:rPr lang="en-US" sz="8000" b="1" i="1" dirty="0" err="1" smtClean="0"/>
              <a:t>der</a:t>
            </a:r>
            <a:r>
              <a:rPr lang="en-US" sz="8000" b="1" i="1" dirty="0" smtClean="0"/>
              <a:t> Professor </a:t>
            </a:r>
            <a:r>
              <a:rPr lang="en-US" sz="8000" b="1" i="1" dirty="0" err="1" smtClean="0"/>
              <a:t>betrügt</a:t>
            </a:r>
            <a:r>
              <a:rPr lang="en-US" sz="8000" b="1" i="1" dirty="0" smtClean="0"/>
              <a:t>, </a:t>
            </a:r>
            <a:r>
              <a:rPr lang="en-US" sz="8000" b="1" i="1" dirty="0" err="1" smtClean="0"/>
              <a:t>möchte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jemand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verklagen</a:t>
            </a:r>
            <a:r>
              <a:rPr lang="en-US" sz="8000" b="1" i="1" dirty="0" smtClean="0"/>
              <a:t>.</a:t>
            </a:r>
            <a:endParaRPr lang="de-DE" sz="8000" b="1" i="1" dirty="0" smtClean="0"/>
          </a:p>
          <a:p>
            <a:pPr>
              <a:buNone/>
            </a:pPr>
            <a:r>
              <a:rPr lang="en-US" sz="8000" dirty="0" smtClean="0"/>
              <a:t>	You-pl-Acc, who-Acc the </a:t>
            </a:r>
            <a:r>
              <a:rPr lang="en-US" sz="8000" dirty="0" err="1" smtClean="0"/>
              <a:t>prof</a:t>
            </a:r>
            <a:r>
              <a:rPr lang="en-US" sz="8000" dirty="0" smtClean="0"/>
              <a:t>-Nom betray-3sg, want-3sg someone indict</a:t>
            </a:r>
            <a:endParaRPr lang="de-DE" sz="8000" dirty="0" smtClean="0"/>
          </a:p>
          <a:p>
            <a:pPr>
              <a:buNone/>
            </a:pPr>
            <a:r>
              <a:rPr lang="en-US" sz="8000" dirty="0" smtClean="0">
                <a:solidFill>
                  <a:schemeClr val="bg1">
                    <a:lumMod val="65000"/>
                  </a:schemeClr>
                </a:solidFill>
              </a:rPr>
              <a:t>b.	*</a:t>
            </a:r>
            <a:r>
              <a:rPr lang="de-DE" sz="8000" b="1" i="1" dirty="0" smtClean="0">
                <a:solidFill>
                  <a:schemeClr val="bg1">
                    <a:lumMod val="65000"/>
                  </a:schemeClr>
                </a:solidFill>
              </a:rPr>
              <a:t>Euch, die der Professor betrügen, möchte jemand verklagen.</a:t>
            </a:r>
          </a:p>
          <a:p>
            <a:pPr>
              <a:buNone/>
            </a:pPr>
            <a:r>
              <a:rPr lang="de-DE" sz="8000" dirty="0" smtClean="0"/>
              <a:t>c.	</a:t>
            </a:r>
            <a:r>
              <a:rPr lang="de-DE" sz="8000" b="1" i="1" dirty="0" smtClean="0"/>
              <a:t>Ihr, die der Professor betrügt, möchtet jemanden verklagen.</a:t>
            </a:r>
          </a:p>
          <a:p>
            <a:pPr>
              <a:buNone/>
            </a:pPr>
            <a:r>
              <a:rPr lang="de-DE" sz="8000" dirty="0" smtClean="0"/>
              <a:t>	</a:t>
            </a:r>
            <a:r>
              <a:rPr lang="en-US" sz="8000" dirty="0" smtClean="0"/>
              <a:t>You-pl-Nom, who-Acc the </a:t>
            </a:r>
            <a:r>
              <a:rPr lang="en-US" sz="8000" dirty="0" err="1" smtClean="0"/>
              <a:t>prof</a:t>
            </a:r>
            <a:r>
              <a:rPr lang="en-US" sz="8000" dirty="0" smtClean="0"/>
              <a:t>-Nom betray</a:t>
            </a:r>
            <a:r>
              <a:rPr lang="de-DE" sz="8000" dirty="0" smtClean="0"/>
              <a:t>-3sg, want-2pl </a:t>
            </a:r>
            <a:r>
              <a:rPr lang="de-DE" sz="8000" dirty="0" err="1" smtClean="0"/>
              <a:t>someone</a:t>
            </a:r>
            <a:r>
              <a:rPr lang="de-DE" sz="8000" dirty="0" smtClean="0"/>
              <a:t> </a:t>
            </a:r>
            <a:r>
              <a:rPr lang="de-DE" sz="8000" dirty="0" err="1" smtClean="0"/>
              <a:t>indict</a:t>
            </a:r>
            <a:endParaRPr lang="de-DE" sz="8000" dirty="0" smtClean="0"/>
          </a:p>
          <a:p>
            <a:pPr>
              <a:buNone/>
            </a:pPr>
            <a:r>
              <a:rPr lang="de-DE" sz="8000" dirty="0" smtClean="0">
                <a:solidFill>
                  <a:schemeClr val="bg1">
                    <a:lumMod val="65000"/>
                  </a:schemeClr>
                </a:solidFill>
              </a:rPr>
              <a:t>d.	*</a:t>
            </a:r>
            <a:r>
              <a:rPr lang="de-DE" sz="8000" b="1" i="1" dirty="0" smtClean="0">
                <a:solidFill>
                  <a:schemeClr val="bg1">
                    <a:lumMod val="65000"/>
                  </a:schemeClr>
                </a:solidFill>
              </a:rPr>
              <a:t>Ihr, die der Professor betrügen, möchtet jemanden verklagen.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8000" dirty="0" smtClean="0"/>
              <a:t>(2)</a:t>
            </a:r>
          </a:p>
          <a:p>
            <a:pPr>
              <a:buNone/>
            </a:pPr>
            <a:r>
              <a:rPr lang="de-DE" sz="8000" dirty="0" smtClean="0"/>
              <a:t>a.	</a:t>
            </a:r>
            <a:r>
              <a:rPr lang="de-DE" sz="8000" b="1" i="1" dirty="0" smtClean="0"/>
              <a:t>Euch, die den Professor betrügt, möchte jemand verklagen.</a:t>
            </a:r>
          </a:p>
          <a:p>
            <a:pPr>
              <a:buNone/>
            </a:pPr>
            <a:r>
              <a:rPr lang="de-DE" sz="8000" dirty="0" smtClean="0"/>
              <a:t>	</a:t>
            </a:r>
            <a:r>
              <a:rPr lang="en-US" sz="8000" dirty="0" smtClean="0"/>
              <a:t>You-pl-Acc, who-Nom the </a:t>
            </a:r>
            <a:r>
              <a:rPr lang="en-US" sz="8000" dirty="0" err="1" smtClean="0"/>
              <a:t>prof</a:t>
            </a:r>
            <a:r>
              <a:rPr lang="en-US" sz="8000" dirty="0" smtClean="0"/>
              <a:t>-Acc betray-2pl, want-3sg someone indict</a:t>
            </a:r>
            <a:endParaRPr lang="de-DE" sz="8000" dirty="0" smtClean="0"/>
          </a:p>
          <a:p>
            <a:pPr>
              <a:buNone/>
            </a:pPr>
            <a:r>
              <a:rPr lang="de-DE" sz="8000" dirty="0" smtClean="0"/>
              <a:t>b.	</a:t>
            </a:r>
            <a:r>
              <a:rPr lang="de-DE" sz="8000" b="1" i="1" dirty="0" smtClean="0"/>
              <a:t>Euch, die den Professor betrügen, möchte jemand verklagen.</a:t>
            </a:r>
          </a:p>
          <a:p>
            <a:pPr>
              <a:buNone/>
            </a:pPr>
            <a:r>
              <a:rPr lang="de-DE" sz="8000" dirty="0" smtClean="0"/>
              <a:t>c.	</a:t>
            </a:r>
            <a:r>
              <a:rPr lang="de-DE" sz="8000" b="1" i="1" dirty="0" smtClean="0"/>
              <a:t>Ihr, die den Professor betrügt, möchtet jemanden verklagen.</a:t>
            </a:r>
          </a:p>
          <a:p>
            <a:pPr>
              <a:buNone/>
            </a:pPr>
            <a:r>
              <a:rPr lang="de-DE" sz="8000" dirty="0" smtClean="0"/>
              <a:t>	</a:t>
            </a:r>
            <a:r>
              <a:rPr lang="en-US" sz="8000" dirty="0" smtClean="0"/>
              <a:t> You-pl-Nom, who-Nom the </a:t>
            </a:r>
            <a:r>
              <a:rPr lang="en-US" sz="8000" dirty="0" err="1" smtClean="0"/>
              <a:t>prof</a:t>
            </a:r>
            <a:r>
              <a:rPr lang="en-US" sz="8000" dirty="0" smtClean="0"/>
              <a:t>-Acc betray-3pl, want-2pl someone indict</a:t>
            </a:r>
            <a:endParaRPr lang="de-DE" sz="8000" dirty="0" smtClean="0"/>
          </a:p>
          <a:p>
            <a:pPr>
              <a:buNone/>
            </a:pPr>
            <a:r>
              <a:rPr lang="de-DE" sz="8000" dirty="0" smtClean="0"/>
              <a:t>d.	</a:t>
            </a:r>
            <a:r>
              <a:rPr lang="de-DE" sz="8000" b="1" i="1" dirty="0" smtClean="0"/>
              <a:t>Ihr, die den Professor betrügen, möchtet jemanden verklagen.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29</a:t>
            </a:fld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HN </a:t>
            </a:r>
            <a:r>
              <a:rPr lang="de-DE" dirty="0" err="1" smtClean="0"/>
              <a:t>and</a:t>
            </a:r>
            <a:r>
              <a:rPr lang="de-DE" dirty="0" smtClean="0"/>
              <a:t> RP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de-DE" sz="3600" dirty="0" smtClean="0"/>
          </a:p>
          <a:p>
            <a:pPr>
              <a:buNone/>
            </a:pPr>
            <a:r>
              <a:rPr lang="de-DE" sz="3600" b="1" dirty="0" smtClean="0"/>
              <a:t>HN </a:t>
            </a:r>
            <a:r>
              <a:rPr lang="de-DE" sz="3600" b="1" dirty="0" err="1" smtClean="0"/>
              <a:t>and</a:t>
            </a:r>
            <a:r>
              <a:rPr lang="de-DE" sz="3600" b="1" dirty="0" smtClean="0"/>
              <a:t> RP </a:t>
            </a:r>
            <a:r>
              <a:rPr lang="de-DE" sz="3600" b="1" dirty="0" err="1" smtClean="0"/>
              <a:t>necessarily</a:t>
            </a:r>
            <a:r>
              <a:rPr lang="de-DE" sz="3600" dirty="0" smtClean="0"/>
              <a:t> </a:t>
            </a:r>
            <a:r>
              <a:rPr lang="de-DE" sz="3600" b="1" dirty="0" err="1" smtClean="0"/>
              <a:t>share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certain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phi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features</a:t>
            </a:r>
            <a:endParaRPr lang="de-DE" sz="3600" b="1" dirty="0" smtClean="0"/>
          </a:p>
          <a:p>
            <a:pPr>
              <a:buNone/>
            </a:pPr>
            <a:endParaRPr lang="de-DE" sz="2100" dirty="0" smtClean="0"/>
          </a:p>
          <a:p>
            <a:r>
              <a:rPr lang="de-DE" sz="2800" dirty="0" err="1" smtClean="0"/>
              <a:t>Guarantees</a:t>
            </a:r>
            <a:r>
              <a:rPr lang="de-DE" sz="2800" dirty="0" smtClean="0"/>
              <a:t> </a:t>
            </a:r>
            <a:r>
              <a:rPr lang="de-DE" sz="2800" dirty="0" err="1" smtClean="0"/>
              <a:t>referential</a:t>
            </a:r>
            <a:r>
              <a:rPr lang="de-DE" sz="2800" dirty="0" smtClean="0"/>
              <a:t> </a:t>
            </a:r>
            <a:r>
              <a:rPr lang="de-DE" sz="2800" dirty="0" err="1" smtClean="0"/>
              <a:t>identity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HN </a:t>
            </a:r>
            <a:r>
              <a:rPr lang="de-DE" sz="2800" dirty="0" err="1" smtClean="0"/>
              <a:t>and</a:t>
            </a:r>
            <a:r>
              <a:rPr lang="de-DE" sz="2800" dirty="0" smtClean="0"/>
              <a:t> RP</a:t>
            </a:r>
          </a:p>
          <a:p>
            <a:pPr>
              <a:buNone/>
            </a:pPr>
            <a:endParaRPr lang="de-DE" sz="2100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happens</a:t>
            </a:r>
            <a:r>
              <a:rPr lang="de-DE" b="1" dirty="0" smtClean="0"/>
              <a:t> </a:t>
            </a:r>
            <a:r>
              <a:rPr lang="de-DE" b="1" dirty="0" err="1" smtClean="0"/>
              <a:t>if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features</a:t>
            </a:r>
            <a:r>
              <a:rPr lang="de-DE" b="1" dirty="0" smtClean="0"/>
              <a:t> </a:t>
            </a:r>
            <a:r>
              <a:rPr lang="de-DE" b="1" dirty="0" err="1" smtClean="0"/>
              <a:t>expressed</a:t>
            </a:r>
            <a:r>
              <a:rPr lang="de-DE" b="1" dirty="0" smtClean="0"/>
              <a:t> </a:t>
            </a:r>
            <a:r>
              <a:rPr lang="de-DE" b="1" dirty="0" err="1" smtClean="0"/>
              <a:t>at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HN </a:t>
            </a:r>
            <a:r>
              <a:rPr lang="de-DE" b="1" dirty="0" err="1" smtClean="0"/>
              <a:t>and</a:t>
            </a:r>
            <a:r>
              <a:rPr lang="de-DE" b="1" dirty="0" smtClean="0"/>
              <a:t> RP, </a:t>
            </a:r>
            <a:r>
              <a:rPr lang="de-DE" b="1" dirty="0" err="1" smtClean="0"/>
              <a:t>respectively</a:t>
            </a:r>
            <a:r>
              <a:rPr lang="de-DE" b="1" dirty="0" smtClean="0"/>
              <a:t>,  </a:t>
            </a:r>
            <a:r>
              <a:rPr lang="de-DE" b="1" dirty="0" err="1" smtClean="0"/>
              <a:t>are</a:t>
            </a:r>
            <a:r>
              <a:rPr lang="de-DE" b="1" dirty="0" smtClean="0"/>
              <a:t> (in </a:t>
            </a:r>
            <a:r>
              <a:rPr lang="de-DE" b="1" dirty="0" err="1" smtClean="0"/>
              <a:t>part</a:t>
            </a:r>
            <a:r>
              <a:rPr lang="de-DE" b="1" dirty="0" smtClean="0"/>
              <a:t>) </a:t>
            </a:r>
            <a:r>
              <a:rPr lang="de-DE" b="1" dirty="0" err="1" smtClean="0"/>
              <a:t>incompatible</a:t>
            </a:r>
            <a:r>
              <a:rPr lang="de-DE" b="1" dirty="0" smtClean="0"/>
              <a:t>?</a:t>
            </a:r>
          </a:p>
          <a:p>
            <a:pPr>
              <a:buNone/>
            </a:pPr>
            <a:endParaRPr lang="de-DE" sz="1000" b="1" dirty="0" smtClean="0"/>
          </a:p>
          <a:p>
            <a:pPr>
              <a:buNone/>
            </a:pPr>
            <a:r>
              <a:rPr lang="de-DE" sz="2800" b="1" dirty="0" smtClean="0"/>
              <a:t>	</a:t>
            </a:r>
            <a:r>
              <a:rPr lang="de-DE" sz="2800" b="1" u="sng" dirty="0" smtClean="0"/>
              <a:t>Main </a:t>
            </a:r>
            <a:r>
              <a:rPr lang="de-DE" sz="2800" b="1" u="sng" dirty="0" err="1" smtClean="0"/>
              <a:t>topic</a:t>
            </a:r>
            <a:r>
              <a:rPr lang="de-DE" sz="2800" b="1" dirty="0" smtClean="0"/>
              <a:t>: Agreement </a:t>
            </a:r>
            <a:r>
              <a:rPr lang="de-DE" sz="2800" b="1" dirty="0" err="1" smtClean="0"/>
              <a:t>resolution</a:t>
            </a:r>
            <a:r>
              <a:rPr lang="de-DE" sz="2800" b="1" dirty="0" smtClean="0"/>
              <a:t> in RCs</a:t>
            </a:r>
          </a:p>
          <a:p>
            <a:pPr>
              <a:buNone/>
            </a:pPr>
            <a:r>
              <a:rPr lang="de-DE" sz="2400" dirty="0" smtClean="0"/>
              <a:t>	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200" dirty="0" smtClean="0"/>
              <a:t>(As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this</a:t>
            </a:r>
            <a:r>
              <a:rPr lang="de-DE" sz="2200" dirty="0" smtClean="0"/>
              <a:t>, </a:t>
            </a:r>
            <a:r>
              <a:rPr lang="de-DE" sz="2200" dirty="0" err="1" smtClean="0"/>
              <a:t>case</a:t>
            </a:r>
            <a:r>
              <a:rPr lang="de-DE" sz="2200" dirty="0" smtClean="0"/>
              <a:t> </a:t>
            </a:r>
            <a:r>
              <a:rPr lang="de-DE" sz="2200" dirty="0" err="1" smtClean="0"/>
              <a:t>features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HN </a:t>
            </a:r>
            <a:r>
              <a:rPr lang="de-DE" sz="2200" dirty="0" err="1" smtClean="0"/>
              <a:t>and</a:t>
            </a:r>
            <a:r>
              <a:rPr lang="de-DE" sz="2200" dirty="0" smtClean="0"/>
              <a:t> RP, </a:t>
            </a:r>
            <a:r>
              <a:rPr lang="de-DE" sz="2200" dirty="0" err="1" smtClean="0"/>
              <a:t>respectively</a:t>
            </a:r>
            <a:r>
              <a:rPr lang="de-DE" sz="2200" dirty="0" smtClean="0"/>
              <a:t>, </a:t>
            </a:r>
            <a:r>
              <a:rPr lang="de-DE" sz="2200" dirty="0" err="1" smtClean="0"/>
              <a:t>may</a:t>
            </a:r>
            <a:r>
              <a:rPr lang="de-DE" sz="2200" dirty="0" smtClean="0"/>
              <a:t> </a:t>
            </a:r>
            <a:r>
              <a:rPr lang="de-DE" sz="2200" dirty="0" err="1" smtClean="0"/>
              <a:t>play</a:t>
            </a:r>
            <a:r>
              <a:rPr lang="de-DE" sz="2200" dirty="0" smtClean="0"/>
              <a:t> a </a:t>
            </a:r>
            <a:r>
              <a:rPr lang="de-DE" sz="2200" dirty="0" err="1" smtClean="0"/>
              <a:t>role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well)</a:t>
            </a:r>
          </a:p>
          <a:p>
            <a:pPr>
              <a:buNone/>
            </a:pPr>
            <a:endParaRPr lang="de-DE" sz="3600" dirty="0" smtClean="0"/>
          </a:p>
          <a:p>
            <a:pPr>
              <a:buNone/>
            </a:pPr>
            <a:endParaRPr lang="de-DE" sz="4000" dirty="0"/>
          </a:p>
          <a:p>
            <a:pPr>
              <a:buNone/>
            </a:pPr>
            <a:endParaRPr lang="de-DE" sz="4000" dirty="0" smtClean="0"/>
          </a:p>
          <a:p>
            <a:pPr>
              <a:buNone/>
            </a:pPr>
            <a:endParaRPr lang="de-DE" sz="40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200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 VI </a:t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sz="3100" dirty="0" smtClean="0"/>
              <a:t>(</a:t>
            </a:r>
            <a:r>
              <a:rPr lang="de-DE" sz="3100" dirty="0" err="1" smtClean="0"/>
              <a:t>Subject</a:t>
            </a:r>
            <a:r>
              <a:rPr lang="de-DE" sz="3100" dirty="0" smtClean="0"/>
              <a:t> vs. </a:t>
            </a:r>
            <a:r>
              <a:rPr lang="de-DE" sz="3100" dirty="0" err="1" smtClean="0"/>
              <a:t>Object</a:t>
            </a:r>
            <a:r>
              <a:rPr lang="de-DE" sz="3100" dirty="0" smtClean="0"/>
              <a:t> </a:t>
            </a:r>
            <a:r>
              <a:rPr lang="de-DE" sz="3100" dirty="0" err="1" smtClean="0"/>
              <a:t>Headed</a:t>
            </a:r>
            <a:r>
              <a:rPr lang="de-DE" sz="3100" dirty="0" smtClean="0"/>
              <a:t> </a:t>
            </a:r>
            <a:r>
              <a:rPr lang="de-DE" sz="3100" dirty="0" err="1" smtClean="0"/>
              <a:t>Subject</a:t>
            </a:r>
            <a:r>
              <a:rPr lang="de-DE" sz="3100" dirty="0" smtClean="0"/>
              <a:t> </a:t>
            </a:r>
            <a:r>
              <a:rPr lang="de-DE" sz="3100" dirty="0" err="1" smtClean="0"/>
              <a:t>and</a:t>
            </a:r>
            <a:r>
              <a:rPr lang="de-DE" sz="3100" dirty="0" smtClean="0"/>
              <a:t> </a:t>
            </a:r>
            <a:r>
              <a:rPr lang="de-DE" sz="3100" dirty="0" err="1" smtClean="0"/>
              <a:t>Object</a:t>
            </a:r>
            <a:r>
              <a:rPr lang="de-DE" sz="3100" dirty="0" smtClean="0"/>
              <a:t> NRRCs)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63711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</a:t>
            </a:r>
            <a:endParaRPr lang="de-DE" sz="2000" b="1" i="1" dirty="0" smtClean="0"/>
          </a:p>
          <a:p>
            <a:pPr>
              <a:buNone/>
            </a:pPr>
            <a:r>
              <a:rPr lang="de-DE" sz="2000" b="1" i="1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Acceptability</a:t>
            </a:r>
            <a:r>
              <a:rPr lang="de-DE" dirty="0" smtClean="0"/>
              <a:t> </a:t>
            </a:r>
            <a:r>
              <a:rPr lang="de-DE" dirty="0" err="1" smtClean="0"/>
              <a:t>rating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(</a:t>
            </a:r>
            <a:r>
              <a:rPr lang="de-DE" dirty="0" err="1" smtClean="0"/>
              <a:t>with</a:t>
            </a:r>
            <a:r>
              <a:rPr lang="de-DE" dirty="0" smtClean="0"/>
              <a:t> Markus Bader); </a:t>
            </a:r>
            <a:r>
              <a:rPr lang="de-DE" dirty="0" err="1" smtClean="0"/>
              <a:t>Likert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1-7; 62 </a:t>
            </a:r>
            <a:r>
              <a:rPr lang="de-DE" dirty="0" err="1" smtClean="0"/>
              <a:t>subjects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395536" y="2493744"/>
          <a:ext cx="7992888" cy="295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520281"/>
                <a:gridCol w="3600399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de-DE" b="1" dirty="0" err="1" smtClean="0"/>
                        <a:t>Object</a:t>
                      </a:r>
                      <a:r>
                        <a:rPr lang="de-DE" b="1" dirty="0" smtClean="0"/>
                        <a:t> relatives</a:t>
                      </a:r>
                      <a:endParaRPr lang="de-D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HN-RP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agreement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with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subject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no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agreement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with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subject</a:t>
                      </a:r>
                      <a:endParaRPr lang="de-DE" b="1" dirty="0"/>
                    </a:p>
                  </a:txBody>
                  <a:tcPr/>
                </a:tc>
              </a:tr>
              <a:tr h="19442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Obj</a:t>
                      </a:r>
                      <a:r>
                        <a:rPr lang="de-DE" baseline="0" dirty="0" smtClean="0"/>
                        <a:t> – </a:t>
                      </a:r>
                      <a:r>
                        <a:rPr lang="de-DE" dirty="0" err="1" smtClean="0"/>
                        <a:t>Obj</a:t>
                      </a:r>
                      <a:r>
                        <a:rPr lang="de-DE" dirty="0" smtClean="0"/>
                        <a:t> (+</a:t>
                      </a:r>
                      <a:r>
                        <a:rPr lang="de-DE" dirty="0" err="1" smtClean="0"/>
                        <a:t>subj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3.616 (1a)</a:t>
                      </a:r>
                      <a:endParaRPr lang="de-DE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1.961 (1b) &lt;= </a:t>
                      </a:r>
                      <a:r>
                        <a:rPr lang="en-US" sz="18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agr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clash</a:t>
                      </a:r>
                      <a:endParaRPr lang="de-DE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71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Subj</a:t>
                      </a:r>
                      <a:r>
                        <a:rPr lang="de-DE" dirty="0" smtClean="0"/>
                        <a:t> </a:t>
                      </a:r>
                      <a:r>
                        <a:rPr lang="de-DE" baseline="0" dirty="0" smtClean="0"/>
                        <a:t>– </a:t>
                      </a:r>
                      <a:r>
                        <a:rPr lang="de-DE" baseline="0" dirty="0" err="1" smtClean="0"/>
                        <a:t>O</a:t>
                      </a:r>
                      <a:r>
                        <a:rPr lang="de-DE" dirty="0" err="1" smtClean="0"/>
                        <a:t>bj</a:t>
                      </a:r>
                      <a:r>
                        <a:rPr lang="de-DE" dirty="0" smtClean="0"/>
                        <a:t> (+</a:t>
                      </a:r>
                      <a:r>
                        <a:rPr lang="de-DE" dirty="0" err="1" smtClean="0"/>
                        <a:t>subj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3.3 (1c)</a:t>
                      </a:r>
                      <a:endParaRPr lang="de-DE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1.916 (1d) &lt;= </a:t>
                      </a:r>
                      <a:r>
                        <a:rPr lang="en-US" sz="18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agr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clash</a:t>
                      </a:r>
                      <a:endParaRPr lang="de-DE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err="1" smtClean="0"/>
                        <a:t>Subject</a:t>
                      </a:r>
                      <a:r>
                        <a:rPr lang="de-DE" b="1" dirty="0" smtClean="0"/>
                        <a:t> relatives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HN-RP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person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agr</a:t>
                      </a:r>
                      <a:r>
                        <a:rPr lang="de-DE" b="1" dirty="0" smtClean="0"/>
                        <a:t> (2pl)</a:t>
                      </a:r>
                      <a:endParaRPr lang="de-DE" b="1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non-</a:t>
                      </a:r>
                      <a:r>
                        <a:rPr lang="de-DE" b="1" dirty="0" err="1" smtClean="0"/>
                        <a:t>person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agr</a:t>
                      </a:r>
                      <a:r>
                        <a:rPr lang="de-DE" b="1" dirty="0" smtClean="0"/>
                        <a:t> (3pl)</a:t>
                      </a:r>
                      <a:endParaRPr lang="de-DE" b="1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Obj</a:t>
                      </a:r>
                      <a:r>
                        <a:rPr lang="de-DE" dirty="0" smtClean="0"/>
                        <a:t> – </a:t>
                      </a:r>
                      <a:r>
                        <a:rPr lang="de-DE" dirty="0" err="1" smtClean="0"/>
                        <a:t>Subj</a:t>
                      </a:r>
                      <a:r>
                        <a:rPr lang="de-DE" dirty="0" smtClean="0"/>
                        <a:t> (+</a:t>
                      </a:r>
                      <a:r>
                        <a:rPr lang="de-DE" dirty="0" err="1" smtClean="0"/>
                        <a:t>obj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2.223 (2a)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3.148 (2b)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Subj</a:t>
                      </a:r>
                      <a:r>
                        <a:rPr lang="de-DE" dirty="0" smtClean="0"/>
                        <a:t> – </a:t>
                      </a:r>
                      <a:r>
                        <a:rPr lang="de-DE" dirty="0" err="1" smtClean="0"/>
                        <a:t>Subj</a:t>
                      </a:r>
                      <a:r>
                        <a:rPr lang="de-DE" dirty="0" smtClean="0"/>
                        <a:t> (+</a:t>
                      </a:r>
                      <a:r>
                        <a:rPr lang="de-DE" dirty="0" err="1" smtClean="0"/>
                        <a:t>obj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3.567 (2c)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3.032 (2d)  (unexpectedly high value)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95536" y="162880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err="1" smtClean="0"/>
              <a:t>Results</a:t>
            </a:r>
            <a:r>
              <a:rPr lang="de-DE" sz="2200" b="1" dirty="0" smtClean="0"/>
              <a:t> (</a:t>
            </a:r>
            <a:r>
              <a:rPr lang="de-DE" sz="2200" b="1" dirty="0" err="1" smtClean="0"/>
              <a:t>wrt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object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headed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subject</a:t>
            </a:r>
            <a:r>
              <a:rPr lang="de-DE" sz="2200" b="1" dirty="0" smtClean="0"/>
              <a:t> NRRCs): </a:t>
            </a:r>
            <a:r>
              <a:rPr lang="de-DE" sz="2200" b="1" dirty="0" err="1" smtClean="0"/>
              <a:t>confirm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the</a:t>
            </a:r>
            <a:r>
              <a:rPr lang="de-DE" sz="2200" b="1" dirty="0" smtClean="0"/>
              <a:t> experimental </a:t>
            </a:r>
            <a:r>
              <a:rPr lang="de-DE" sz="2200" b="1" dirty="0" err="1" smtClean="0"/>
              <a:t>findings</a:t>
            </a:r>
            <a:r>
              <a:rPr lang="de-DE" sz="2200" b="1" dirty="0" smtClean="0"/>
              <a:t>  </a:t>
            </a:r>
            <a:r>
              <a:rPr lang="de-DE" sz="2200" b="1" dirty="0" err="1" smtClean="0"/>
              <a:t>above</a:t>
            </a:r>
            <a:r>
              <a:rPr lang="de-DE" sz="2200" b="1" dirty="0" smtClean="0"/>
              <a:t>, cf. V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23528" y="55892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Note</a:t>
            </a:r>
            <a:r>
              <a:rPr lang="de-DE" b="1" dirty="0" smtClean="0"/>
              <a:t>: In (1a)-(1d)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en-US" b="1" dirty="0" smtClean="0"/>
              <a:t>RC-internal subject is not referentially identical with HN/RP</a:t>
            </a:r>
          </a:p>
          <a:p>
            <a:r>
              <a:rPr lang="de-DE" b="1" u="sng" dirty="0" smtClean="0"/>
              <a:t>Note</a:t>
            </a:r>
            <a:r>
              <a:rPr lang="de-DE" b="1" dirty="0" smtClean="0"/>
              <a:t>: In (2a)-(2d)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en-US" b="1" dirty="0" smtClean="0"/>
              <a:t>RC-internal object is not referentially identical with HN/RP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Experimental </a:t>
            </a:r>
            <a:r>
              <a:rPr lang="de-DE" dirty="0" err="1" smtClean="0"/>
              <a:t>Findings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Summary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 err="1" smtClean="0"/>
              <a:t>Conclusion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from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above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experiments</a:t>
            </a:r>
            <a:endParaRPr lang="de-DE" sz="2400" b="1" dirty="0" smtClean="0"/>
          </a:p>
          <a:p>
            <a:pPr>
              <a:buNone/>
            </a:pPr>
            <a:endParaRPr lang="de-DE" sz="800" b="1" dirty="0" smtClean="0"/>
          </a:p>
          <a:p>
            <a:r>
              <a:rPr lang="de-DE" sz="2400" u="sng" dirty="0" err="1" smtClean="0"/>
              <a:t>Subject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headed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subject</a:t>
            </a:r>
            <a:r>
              <a:rPr lang="de-DE" sz="2400" u="sng" dirty="0" smtClean="0"/>
              <a:t> NRRCs</a:t>
            </a:r>
          </a:p>
          <a:p>
            <a:pPr lvl="1"/>
            <a:r>
              <a:rPr lang="de-DE" sz="2200" dirty="0" err="1" smtClean="0"/>
              <a:t>ResP</a:t>
            </a:r>
            <a:r>
              <a:rPr lang="de-DE" sz="2200" dirty="0" smtClean="0"/>
              <a:t> </a:t>
            </a:r>
            <a:r>
              <a:rPr lang="de-DE" sz="2200" dirty="0" err="1" smtClean="0"/>
              <a:t>insertion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not </a:t>
            </a:r>
            <a:r>
              <a:rPr lang="de-DE" sz="2200" dirty="0" err="1" smtClean="0"/>
              <a:t>necessary</a:t>
            </a:r>
            <a:endParaRPr lang="de-DE" sz="2200" dirty="0" smtClean="0"/>
          </a:p>
          <a:p>
            <a:pPr lvl="1"/>
            <a:r>
              <a:rPr lang="de-DE" sz="2200" dirty="0" smtClean="0"/>
              <a:t>Syncretisms do not </a:t>
            </a:r>
            <a:r>
              <a:rPr lang="de-DE" sz="2200" dirty="0" err="1" smtClean="0"/>
              <a:t>necessarily</a:t>
            </a:r>
            <a:r>
              <a:rPr lang="de-DE" sz="2200" dirty="0" smtClean="0"/>
              <a:t> </a:t>
            </a:r>
            <a:r>
              <a:rPr lang="de-DE" sz="2200" dirty="0" err="1" smtClean="0"/>
              <a:t>improve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structure</a:t>
            </a:r>
            <a:endParaRPr lang="de-DE" sz="2200" dirty="0" smtClean="0"/>
          </a:p>
          <a:p>
            <a:pPr lvl="1"/>
            <a:r>
              <a:rPr lang="de-DE" sz="2200" dirty="0" smtClean="0"/>
              <a:t>Non-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singular</a:t>
            </a:r>
            <a:endParaRPr lang="de-DE" sz="2200" dirty="0" smtClean="0"/>
          </a:p>
          <a:p>
            <a:pPr lvl="1"/>
            <a:r>
              <a:rPr lang="de-DE" sz="2200" dirty="0" smtClean="0"/>
              <a:t>Person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plural</a:t>
            </a:r>
          </a:p>
          <a:p>
            <a:pPr>
              <a:buNone/>
            </a:pPr>
            <a:endParaRPr lang="de-DE" sz="800" dirty="0" smtClean="0"/>
          </a:p>
          <a:p>
            <a:r>
              <a:rPr lang="de-DE" sz="2400" u="sng" dirty="0" err="1" smtClean="0"/>
              <a:t>Object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headed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subject</a:t>
            </a:r>
            <a:r>
              <a:rPr lang="de-DE" sz="2400" u="sng" dirty="0" smtClean="0"/>
              <a:t> NRRCs do not </a:t>
            </a:r>
            <a:r>
              <a:rPr lang="de-DE" sz="2400" u="sng" dirty="0" err="1" smtClean="0"/>
              <a:t>show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person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agreement</a:t>
            </a:r>
            <a:endParaRPr lang="de-DE" sz="2400" u="sng" dirty="0" smtClean="0"/>
          </a:p>
          <a:p>
            <a:pPr lvl="1"/>
            <a:r>
              <a:rPr lang="de-DE" sz="2200" dirty="0" err="1" smtClean="0"/>
              <a:t>No</a:t>
            </a:r>
            <a:r>
              <a:rPr lang="de-DE" sz="2200" dirty="0" smtClean="0"/>
              <a:t>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(in </a:t>
            </a:r>
            <a:r>
              <a:rPr lang="de-DE" sz="2200" dirty="0" err="1" smtClean="0"/>
              <a:t>the</a:t>
            </a:r>
            <a:r>
              <a:rPr lang="de-DE" sz="2200" dirty="0" smtClean="0"/>
              <a:t> plural)</a:t>
            </a:r>
          </a:p>
          <a:p>
            <a:pPr lvl="1"/>
            <a:r>
              <a:rPr lang="de-DE" sz="2200" dirty="0" err="1" smtClean="0"/>
              <a:t>Only</a:t>
            </a:r>
            <a:r>
              <a:rPr lang="de-DE" sz="2200" dirty="0" smtClean="0"/>
              <a:t> non-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endParaRPr lang="de-DE" sz="2200" dirty="0" smtClean="0"/>
          </a:p>
          <a:p>
            <a:pPr>
              <a:buNone/>
            </a:pPr>
            <a:endParaRPr lang="de-DE" sz="800" b="1" dirty="0" smtClean="0"/>
          </a:p>
          <a:p>
            <a:pPr>
              <a:buNone/>
            </a:pPr>
            <a:endParaRPr lang="de-DE" sz="2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Theoretical</a:t>
            </a:r>
            <a:r>
              <a:rPr lang="de-DE" dirty="0" smtClean="0"/>
              <a:t> </a:t>
            </a:r>
            <a:r>
              <a:rPr lang="de-DE" dirty="0" err="1" smtClean="0"/>
              <a:t>Considerations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e-DE" sz="2400" b="1" dirty="0" smtClean="0"/>
              <a:t> 	</a:t>
            </a:r>
            <a:r>
              <a:rPr lang="de-DE" sz="2400" b="1" dirty="0" err="1" smtClean="0"/>
              <a:t>Question</a:t>
            </a:r>
            <a:r>
              <a:rPr lang="de-DE" sz="2400" b="1" dirty="0" smtClean="0"/>
              <a:t>: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err="1" smtClean="0"/>
              <a:t>Does</a:t>
            </a:r>
            <a:r>
              <a:rPr lang="de-DE" sz="2400" dirty="0" smtClean="0"/>
              <a:t> non-</a:t>
            </a:r>
            <a:r>
              <a:rPr lang="de-DE" sz="2400" dirty="0" err="1" smtClean="0"/>
              <a:t>person</a:t>
            </a:r>
            <a:r>
              <a:rPr lang="de-DE" sz="2400" dirty="0" smtClean="0"/>
              <a:t> (3 </a:t>
            </a:r>
            <a:r>
              <a:rPr lang="de-DE" sz="2400" dirty="0" err="1" smtClean="0"/>
              <a:t>person</a:t>
            </a:r>
            <a:r>
              <a:rPr lang="de-DE" sz="2400" dirty="0" smtClean="0"/>
              <a:t>)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in </a:t>
            </a:r>
            <a:r>
              <a:rPr lang="de-DE" sz="2400" dirty="0" err="1" smtClean="0"/>
              <a:t>sg</a:t>
            </a:r>
            <a:r>
              <a:rPr lang="de-DE" sz="2400" dirty="0" smtClean="0"/>
              <a:t>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</a:t>
            </a:r>
            <a:r>
              <a:rPr lang="de-DE" sz="2400" dirty="0" err="1" smtClean="0"/>
              <a:t>headed</a:t>
            </a:r>
            <a:r>
              <a:rPr lang="de-DE" sz="2400" dirty="0" smtClean="0"/>
              <a:t> NRRCs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sg</a:t>
            </a:r>
            <a:r>
              <a:rPr lang="de-DE" sz="2400" dirty="0" smtClean="0"/>
              <a:t>/</a:t>
            </a:r>
            <a:r>
              <a:rPr lang="de-DE" sz="2400" dirty="0" err="1" smtClean="0"/>
              <a:t>pl</a:t>
            </a:r>
            <a:r>
              <a:rPr lang="de-DE" sz="2400" dirty="0" smtClean="0"/>
              <a:t>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headed</a:t>
            </a:r>
            <a:r>
              <a:rPr lang="de-DE" sz="2400" dirty="0" smtClean="0"/>
              <a:t> NRRCs </a:t>
            </a:r>
            <a:r>
              <a:rPr lang="de-DE" sz="2400" dirty="0" err="1" smtClean="0"/>
              <a:t>stem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source</a:t>
            </a:r>
            <a:r>
              <a:rPr lang="de-DE" sz="2400" dirty="0" smtClean="0"/>
              <a:t>?</a:t>
            </a:r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r>
              <a:rPr lang="de-DE" sz="2400" b="1" dirty="0" smtClean="0"/>
              <a:t>	</a:t>
            </a:r>
            <a:r>
              <a:rPr lang="de-DE" sz="2400" b="1" dirty="0" err="1" smtClean="0"/>
              <a:t>Hypothesis</a:t>
            </a:r>
            <a:r>
              <a:rPr lang="de-DE" sz="2400" b="1" dirty="0" smtClean="0"/>
              <a:t>: </a:t>
            </a:r>
            <a:r>
              <a:rPr lang="de-DE" sz="2400" dirty="0" err="1" smtClean="0"/>
              <a:t>No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Agreement in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</a:t>
            </a:r>
            <a:r>
              <a:rPr lang="de-DE" sz="2400" dirty="0" err="1" smtClean="0"/>
              <a:t>headed</a:t>
            </a:r>
            <a:r>
              <a:rPr lang="de-DE" sz="2400" dirty="0" smtClean="0"/>
              <a:t> NRRCs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derived</a:t>
            </a:r>
            <a:r>
              <a:rPr lang="de-DE" sz="2400" dirty="0" smtClean="0"/>
              <a:t> </a:t>
            </a:r>
            <a:r>
              <a:rPr lang="de-DE" sz="2400" dirty="0" err="1" smtClean="0"/>
              <a:t>differently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headed</a:t>
            </a:r>
            <a:r>
              <a:rPr lang="de-DE" sz="2400" dirty="0" smtClean="0"/>
              <a:t> NRRCs</a:t>
            </a:r>
          </a:p>
          <a:p>
            <a:pPr>
              <a:buNone/>
            </a:pPr>
            <a:endParaRPr lang="de-DE" sz="2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32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043608" y="3140968"/>
          <a:ext cx="6984777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5654"/>
                <a:gridCol w="2120864"/>
                <a:gridCol w="2328259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person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agr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non-</a:t>
                      </a:r>
                      <a:r>
                        <a:rPr lang="de-DE" b="1" dirty="0" err="1" smtClean="0"/>
                        <a:t>person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agr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subject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headed</a:t>
                      </a:r>
                      <a:r>
                        <a:rPr lang="de-DE" b="1" dirty="0" smtClean="0"/>
                        <a:t> NRRCs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: ? / ?*</a:t>
                      </a:r>
                    </a:p>
                    <a:p>
                      <a:r>
                        <a:rPr lang="de-DE" dirty="0" err="1" smtClean="0"/>
                        <a:t>pl</a:t>
                      </a:r>
                      <a:r>
                        <a:rPr lang="de-DE" dirty="0" smtClean="0"/>
                        <a:t>: </a:t>
                      </a:r>
                      <a:r>
                        <a:rPr lang="de-DE" dirty="0" smtClean="0">
                          <a:sym typeface="Wingdings"/>
                        </a:rPr>
                        <a:t> / [1pl=3pl]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: </a:t>
                      </a:r>
                      <a:r>
                        <a:rPr lang="de-DE" dirty="0" smtClean="0">
                          <a:sym typeface="Wingdings"/>
                        </a:rPr>
                        <a:t></a:t>
                      </a:r>
                    </a:p>
                    <a:p>
                      <a:r>
                        <a:rPr lang="de-DE" dirty="0" err="1" smtClean="0">
                          <a:sym typeface="Wingdings"/>
                        </a:rPr>
                        <a:t>pl</a:t>
                      </a:r>
                      <a:r>
                        <a:rPr lang="de-DE" dirty="0" smtClean="0">
                          <a:sym typeface="Wingdings"/>
                        </a:rPr>
                        <a:t>: * / [1pl=3pl]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object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headed</a:t>
                      </a:r>
                      <a:r>
                        <a:rPr lang="de-DE" b="1" dirty="0" smtClean="0"/>
                        <a:t> NRRCs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*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ym typeface="Wingdings"/>
                        </a:rPr>
                        <a:t>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phi</a:t>
            </a:r>
            <a:r>
              <a:rPr lang="de-DE" dirty="0" smtClean="0"/>
              <a:t> Feature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HN/RP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u="sng" dirty="0" err="1" smtClean="0"/>
              <a:t>At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surface</a:t>
            </a:r>
            <a:endParaRPr lang="de-DE" u="sng" dirty="0" smtClean="0"/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b="1" dirty="0" smtClean="0"/>
              <a:t>HN</a:t>
            </a:r>
            <a:r>
              <a:rPr lang="de-DE" dirty="0" smtClean="0"/>
              <a:t>					</a:t>
            </a:r>
            <a:r>
              <a:rPr lang="de-DE" b="1" dirty="0" smtClean="0"/>
              <a:t>RP</a:t>
            </a:r>
          </a:p>
          <a:p>
            <a:pPr>
              <a:buNone/>
            </a:pPr>
            <a:r>
              <a:rPr lang="de-DE" dirty="0" smtClean="0"/>
              <a:t>- 1st </a:t>
            </a:r>
            <a:r>
              <a:rPr lang="de-DE" dirty="0" err="1" smtClean="0"/>
              <a:t>or</a:t>
            </a:r>
            <a:r>
              <a:rPr lang="de-DE" dirty="0" smtClean="0"/>
              <a:t> 2nd </a:t>
            </a:r>
            <a:r>
              <a:rPr lang="de-DE" dirty="0" err="1" smtClean="0"/>
              <a:t>person</a:t>
            </a:r>
            <a:r>
              <a:rPr lang="de-DE" dirty="0" smtClean="0"/>
              <a:t>		- 3rd </a:t>
            </a:r>
            <a:r>
              <a:rPr lang="de-DE" dirty="0" err="1" smtClean="0"/>
              <a:t>person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- </a:t>
            </a:r>
            <a:r>
              <a:rPr lang="de-DE" dirty="0" err="1" smtClean="0"/>
              <a:t>Number</a:t>
            </a:r>
            <a:r>
              <a:rPr lang="de-DE" dirty="0" smtClean="0"/>
              <a:t>				- </a:t>
            </a:r>
            <a:r>
              <a:rPr lang="de-DE" dirty="0" err="1" smtClean="0"/>
              <a:t>Number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					- Gender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phi</a:t>
            </a:r>
            <a:r>
              <a:rPr lang="de-DE" dirty="0" smtClean="0"/>
              <a:t> Feature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HN/RP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b="1" dirty="0" smtClean="0"/>
              <a:t>Assumptions (in parts stipulated):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In the singular, both (HNs and RPs) bear Gender features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4000" dirty="0" smtClean="0"/>
              <a:t>	Assumption that </a:t>
            </a:r>
            <a:r>
              <a:rPr lang="en-GB" sz="4000" dirty="0" smtClean="0"/>
              <a:t>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/2</a:t>
            </a:r>
            <a:r>
              <a:rPr lang="en-GB" sz="4000" baseline="30000" dirty="0" smtClean="0"/>
              <a:t>nd</a:t>
            </a:r>
            <a:r>
              <a:rPr lang="en-GB" sz="4000" dirty="0" smtClean="0"/>
              <a:t> person pronouns referring to singular individuals have (inherent) Gender features: Gender assignment is part of reference assignment to indexical pronouns. However, it is not marked at the </a:t>
            </a:r>
            <a:r>
              <a:rPr lang="en-GB" sz="4000" i="1" dirty="0" smtClean="0"/>
              <a:t>character</a:t>
            </a:r>
            <a:r>
              <a:rPr lang="en-GB" sz="4000" dirty="0" smtClean="0"/>
              <a:t>, but (only) part of the </a:t>
            </a:r>
            <a:r>
              <a:rPr lang="en-GB" sz="4000" i="1" dirty="0" smtClean="0"/>
              <a:t>content</a:t>
            </a:r>
            <a:r>
              <a:rPr lang="en-GB" sz="4000" dirty="0" smtClean="0"/>
              <a:t> (as to </a:t>
            </a:r>
            <a:r>
              <a:rPr lang="en-GB" sz="4000" i="1" dirty="0" smtClean="0"/>
              <a:t>character</a:t>
            </a:r>
            <a:r>
              <a:rPr lang="en-GB" sz="4000" dirty="0" smtClean="0"/>
              <a:t> and </a:t>
            </a:r>
            <a:r>
              <a:rPr lang="en-GB" sz="4000" i="1" dirty="0" smtClean="0"/>
              <a:t>content</a:t>
            </a:r>
            <a:r>
              <a:rPr lang="en-GB" sz="4000" dirty="0" smtClean="0"/>
              <a:t> see Kaplan 1989a,b).</a:t>
            </a:r>
          </a:p>
          <a:p>
            <a:pPr>
              <a:buNone/>
            </a:pPr>
            <a:endParaRPr lang="de-DE" sz="1300" dirty="0" smtClean="0"/>
          </a:p>
          <a:p>
            <a:r>
              <a:rPr lang="en-US" sz="4000" dirty="0" smtClean="0"/>
              <a:t>Plural HNs and RPs are underspecified/not specified with respect to Gender</a:t>
            </a:r>
          </a:p>
          <a:p>
            <a:endParaRPr lang="en-US" sz="3600" dirty="0" smtClean="0"/>
          </a:p>
          <a:p>
            <a:endParaRPr lang="de-DE" sz="3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Gender Features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Indexical</a:t>
            </a:r>
            <a:r>
              <a:rPr lang="de-DE" dirty="0" smtClean="0"/>
              <a:t> </a:t>
            </a:r>
            <a:r>
              <a:rPr lang="de-DE" dirty="0" err="1" smtClean="0"/>
              <a:t>Pronouns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b="1" dirty="0" smtClean="0"/>
              <a:t>Can </a:t>
            </a:r>
            <a:r>
              <a:rPr lang="de-DE" sz="2800" b="1" dirty="0" err="1" smtClean="0"/>
              <a:t>this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true</a:t>
            </a:r>
            <a:r>
              <a:rPr lang="de-DE" sz="2800" b="1" dirty="0" smtClean="0"/>
              <a:t>? … </a:t>
            </a:r>
            <a:r>
              <a:rPr lang="de-DE" sz="2800" b="1" dirty="0" err="1" smtClean="0"/>
              <a:t>why</a:t>
            </a:r>
            <a:r>
              <a:rPr lang="de-DE" sz="2800" b="1" dirty="0" smtClean="0"/>
              <a:t> not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400" dirty="0" err="1" smtClean="0"/>
              <a:t>Evidence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'</a:t>
            </a:r>
            <a:r>
              <a:rPr lang="de-DE" sz="2400" dirty="0" err="1" smtClean="0"/>
              <a:t>gender</a:t>
            </a:r>
            <a:r>
              <a:rPr lang="de-DE" sz="2400" dirty="0" smtClean="0"/>
              <a:t> </a:t>
            </a:r>
            <a:r>
              <a:rPr lang="de-DE" sz="2400" dirty="0" err="1" smtClean="0"/>
              <a:t>marked</a:t>
            </a:r>
            <a:r>
              <a:rPr lang="de-DE" sz="2400" dirty="0" smtClean="0"/>
              <a:t>' null </a:t>
            </a:r>
            <a:r>
              <a:rPr lang="de-DE" sz="2400" dirty="0" err="1" smtClean="0"/>
              <a:t>subjects</a:t>
            </a:r>
            <a:r>
              <a:rPr lang="de-DE" sz="2400" dirty="0" smtClean="0"/>
              <a:t> (in </a:t>
            </a:r>
            <a:r>
              <a:rPr lang="de-DE" sz="2400" dirty="0" err="1" smtClean="0"/>
              <a:t>Polish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(1) </a:t>
            </a:r>
            <a:r>
              <a:rPr lang="de-DE" sz="2000" b="1" i="1" dirty="0" err="1" smtClean="0"/>
              <a:t>Marysia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podlała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.</a:t>
            </a:r>
            <a:r>
              <a:rPr lang="de-DE" sz="2000" b="1" dirty="0" smtClean="0"/>
              <a:t> </a:t>
            </a:r>
            <a:r>
              <a:rPr lang="de-DE" sz="2000" dirty="0" smtClean="0"/>
              <a:t>(Maria watered-3sg.fem </a:t>
            </a:r>
            <a:r>
              <a:rPr lang="de-DE" sz="2000" dirty="0" err="1" smtClean="0"/>
              <a:t>flowers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(2) </a:t>
            </a:r>
            <a:r>
              <a:rPr lang="de-DE" sz="2000" b="1" i="1" dirty="0" smtClean="0"/>
              <a:t>Marek </a:t>
            </a:r>
            <a:r>
              <a:rPr lang="de-DE" sz="2000" b="1" i="1" dirty="0" err="1" smtClean="0"/>
              <a:t>podlał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.</a:t>
            </a:r>
            <a:r>
              <a:rPr lang="de-DE" sz="2000" b="1" dirty="0" smtClean="0"/>
              <a:t> </a:t>
            </a:r>
            <a:r>
              <a:rPr lang="de-DE" sz="2000" dirty="0" smtClean="0"/>
              <a:t>(Marek watered-3sg.fem </a:t>
            </a:r>
            <a:r>
              <a:rPr lang="de-DE" sz="2000" dirty="0" err="1" smtClean="0"/>
              <a:t>flowers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(3) </a:t>
            </a:r>
            <a:r>
              <a:rPr lang="de-DE" sz="2000" b="1" dirty="0" smtClean="0"/>
              <a:t>Ø </a:t>
            </a:r>
            <a:r>
              <a:rPr lang="de-DE" sz="2000" b="1" i="1" dirty="0" err="1" smtClean="0"/>
              <a:t>Podlałam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.</a:t>
            </a:r>
            <a:r>
              <a:rPr lang="de-DE" sz="2000" b="1" dirty="0" smtClean="0"/>
              <a:t> </a:t>
            </a:r>
            <a:r>
              <a:rPr lang="de-DE" sz="2000" dirty="0" smtClean="0"/>
              <a:t>(I watered-1sg.fem </a:t>
            </a:r>
            <a:r>
              <a:rPr lang="de-DE" sz="2000" dirty="0" err="1" smtClean="0"/>
              <a:t>flowers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(4)</a:t>
            </a:r>
            <a:r>
              <a:rPr lang="de-DE" sz="2000" b="1" dirty="0" smtClean="0"/>
              <a:t> Ø </a:t>
            </a:r>
            <a:r>
              <a:rPr lang="de-DE" sz="2000" b="1" i="1" dirty="0" err="1" smtClean="0"/>
              <a:t>Podlałem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.</a:t>
            </a:r>
            <a:r>
              <a:rPr lang="de-DE" sz="2000" b="1" dirty="0" smtClean="0"/>
              <a:t> </a:t>
            </a:r>
            <a:r>
              <a:rPr lang="de-DE" sz="2000" dirty="0" smtClean="0"/>
              <a:t>(I watered-1sg.masc </a:t>
            </a:r>
            <a:r>
              <a:rPr lang="de-DE" sz="2000" dirty="0" err="1" smtClean="0"/>
              <a:t>flowers</a:t>
            </a:r>
            <a:r>
              <a:rPr lang="de-DE" sz="2000" dirty="0" smtClean="0"/>
              <a:t>)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(5)	A:	</a:t>
            </a:r>
            <a:r>
              <a:rPr lang="de-DE" sz="2000" b="1" i="1" dirty="0" smtClean="0"/>
              <a:t>(</a:t>
            </a:r>
            <a:r>
              <a:rPr lang="de-DE" sz="2000" b="1" i="1" dirty="0" err="1" smtClean="0"/>
              <a:t>Czy</a:t>
            </a:r>
            <a:r>
              <a:rPr lang="de-DE" sz="2000" b="1" i="1" dirty="0" smtClean="0"/>
              <a:t>) Marek </a:t>
            </a:r>
            <a:r>
              <a:rPr lang="de-DE" sz="2000" b="1" i="1" dirty="0" err="1" smtClean="0"/>
              <a:t>podlał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? </a:t>
            </a:r>
            <a:r>
              <a:rPr lang="de-DE" sz="2000" dirty="0" smtClean="0"/>
              <a:t>(</a:t>
            </a:r>
            <a:r>
              <a:rPr lang="de-DE" sz="2000" dirty="0" err="1" smtClean="0"/>
              <a:t>Did</a:t>
            </a:r>
            <a:r>
              <a:rPr lang="de-DE" sz="2000" dirty="0" smtClean="0"/>
              <a:t> Marek watered-1sg.masc </a:t>
            </a:r>
            <a:r>
              <a:rPr lang="de-DE" sz="2000" dirty="0" err="1" smtClean="0"/>
              <a:t>flowers</a:t>
            </a:r>
            <a:r>
              <a:rPr lang="de-DE" sz="2000" dirty="0" smtClean="0"/>
              <a:t>?)</a:t>
            </a:r>
          </a:p>
          <a:p>
            <a:pPr>
              <a:buNone/>
            </a:pPr>
            <a:r>
              <a:rPr lang="de-DE" sz="2000" dirty="0" smtClean="0"/>
              <a:t>a.	B:	</a:t>
            </a:r>
            <a:r>
              <a:rPr lang="de-DE" sz="2000" b="1" dirty="0" smtClean="0"/>
              <a:t>*</a:t>
            </a:r>
            <a:r>
              <a:rPr lang="de-DE" sz="2000" b="1" i="1" dirty="0" err="1" smtClean="0"/>
              <a:t>Tak</a:t>
            </a:r>
            <a:r>
              <a:rPr lang="de-DE" sz="2000" b="1" i="1" dirty="0" smtClean="0"/>
              <a:t>, Ø </a:t>
            </a:r>
            <a:r>
              <a:rPr lang="de-DE" sz="2000" b="1" i="1" dirty="0" err="1" smtClean="0"/>
              <a:t>podlałam</a:t>
            </a:r>
            <a:r>
              <a:rPr lang="de-DE" sz="2000" b="1" i="1" dirty="0" smtClean="0"/>
              <a:t> (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).</a:t>
            </a:r>
            <a:r>
              <a:rPr lang="de-DE" sz="2000" dirty="0" smtClean="0"/>
              <a:t> (</a:t>
            </a:r>
            <a:r>
              <a:rPr lang="de-DE" sz="2000" dirty="0" err="1" smtClean="0"/>
              <a:t>Yes</a:t>
            </a:r>
            <a:r>
              <a:rPr lang="de-DE" sz="2000" dirty="0" smtClean="0"/>
              <a:t>, </a:t>
            </a:r>
            <a:r>
              <a:rPr lang="de-DE" sz="2000" dirty="0" err="1" smtClean="0"/>
              <a:t>she</a:t>
            </a:r>
            <a:r>
              <a:rPr lang="de-DE" sz="2000" dirty="0" smtClean="0"/>
              <a:t> </a:t>
            </a:r>
            <a:r>
              <a:rPr lang="de-DE" sz="2000" dirty="0" err="1" smtClean="0"/>
              <a:t>watered</a:t>
            </a:r>
            <a:r>
              <a:rPr lang="de-DE" sz="2000" dirty="0" smtClean="0"/>
              <a:t> (</a:t>
            </a:r>
            <a:r>
              <a:rPr lang="de-DE" sz="2000" dirty="0" err="1" smtClean="0"/>
              <a:t>flowers</a:t>
            </a:r>
            <a:r>
              <a:rPr lang="de-DE" sz="2000" dirty="0" smtClean="0"/>
              <a:t>))</a:t>
            </a:r>
            <a:endParaRPr lang="de-DE" sz="2000" i="1" dirty="0" smtClean="0"/>
          </a:p>
          <a:p>
            <a:pPr>
              <a:buNone/>
            </a:pPr>
            <a:r>
              <a:rPr lang="de-DE" sz="2000" dirty="0" smtClean="0"/>
              <a:t>b.	B:	</a:t>
            </a:r>
            <a:r>
              <a:rPr lang="de-DE" sz="2000" b="1" i="1" dirty="0" err="1" smtClean="0"/>
              <a:t>Tak</a:t>
            </a:r>
            <a:r>
              <a:rPr lang="de-DE" sz="2000" b="1" i="1" dirty="0" smtClean="0"/>
              <a:t>, Ø </a:t>
            </a:r>
            <a:r>
              <a:rPr lang="de-DE" sz="2000" b="1" i="1" dirty="0" err="1" smtClean="0"/>
              <a:t>podlał</a:t>
            </a:r>
            <a:r>
              <a:rPr lang="de-DE" sz="2000" b="1" i="1" dirty="0" smtClean="0"/>
              <a:t> (</a:t>
            </a:r>
            <a:r>
              <a:rPr lang="de-DE" sz="2000" b="1" i="1" dirty="0" err="1" smtClean="0"/>
              <a:t>kwiatki</a:t>
            </a:r>
            <a:r>
              <a:rPr lang="de-DE" sz="2000" b="1" i="1" dirty="0" smtClean="0"/>
              <a:t>).</a:t>
            </a:r>
            <a:r>
              <a:rPr lang="de-DE" sz="2000" b="1" dirty="0" smtClean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Yes</a:t>
            </a:r>
            <a:r>
              <a:rPr lang="de-DE" sz="2000" dirty="0" smtClean="0"/>
              <a:t>, he </a:t>
            </a:r>
            <a:r>
              <a:rPr lang="de-DE" sz="2000" dirty="0" err="1" smtClean="0"/>
              <a:t>watered</a:t>
            </a:r>
            <a:r>
              <a:rPr lang="de-DE" sz="2000" dirty="0" smtClean="0"/>
              <a:t> (</a:t>
            </a:r>
            <a:r>
              <a:rPr lang="de-DE" sz="2000" dirty="0" err="1" smtClean="0"/>
              <a:t>flowers</a:t>
            </a:r>
            <a:r>
              <a:rPr lang="de-DE" sz="2000" dirty="0" smtClean="0"/>
              <a:t>))</a:t>
            </a:r>
            <a:endParaRPr lang="de-DE" sz="2000" i="1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phi</a:t>
            </a:r>
            <a:r>
              <a:rPr lang="de-DE" dirty="0" smtClean="0"/>
              <a:t> Feature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HN/RP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Phi feature inventory of HN and RP due to the latter assumptions: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36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39555" y="2060848"/>
          <a:ext cx="770485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0970"/>
                <a:gridCol w="1540970"/>
                <a:gridCol w="1540970"/>
                <a:gridCol w="1540970"/>
                <a:gridCol w="154097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phi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dirty="0" err="1" smtClean="0"/>
                        <a:t>features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HN </a:t>
                      </a:r>
                      <a:r>
                        <a:rPr lang="de-DE" b="1" dirty="0" err="1" smtClean="0"/>
                        <a:t>sg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RP </a:t>
                      </a:r>
                      <a:r>
                        <a:rPr lang="de-DE" b="1" dirty="0" err="1" smtClean="0"/>
                        <a:t>sg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HN </a:t>
                      </a:r>
                      <a:r>
                        <a:rPr lang="de-DE" b="1" dirty="0" err="1" smtClean="0"/>
                        <a:t>pl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RP </a:t>
                      </a:r>
                      <a:r>
                        <a:rPr lang="de-DE" b="1" dirty="0" err="1" smtClean="0"/>
                        <a:t>pl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Person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+Person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-Person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Number</a:t>
                      </a:r>
                      <a:endParaRPr lang="de-DE" b="1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Number</a:t>
                      </a:r>
                      <a:endParaRPr lang="de-DE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Number</a:t>
                      </a:r>
                      <a:endParaRPr lang="de-DE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r>
                        <a:rPr lang="de-DE" dirty="0" err="1" smtClean="0"/>
                        <a:t>Number</a:t>
                      </a:r>
                      <a:endParaRPr lang="de-DE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r>
                        <a:rPr lang="de-DE" dirty="0" err="1" smtClean="0"/>
                        <a:t>Number</a:t>
                      </a:r>
                      <a:endParaRPr lang="de-DE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Gender</a:t>
                      </a:r>
                      <a:endParaRPr lang="de-DE" b="1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+Gender</a:t>
                      </a:r>
                      <a:endParaRPr lang="de-DE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+Gender</a:t>
                      </a:r>
                      <a:endParaRPr lang="de-DE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-Gender</a:t>
                      </a:r>
                      <a:endParaRPr lang="de-DE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-Gender</a:t>
                      </a:r>
                      <a:endParaRPr lang="de-DE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67544" y="3645024"/>
            <a:ext cx="806489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u="sng" dirty="0" smtClean="0"/>
              <a:t>Observations</a:t>
            </a:r>
            <a:endParaRPr lang="en-US" sz="2000" dirty="0" smtClean="0"/>
          </a:p>
          <a:p>
            <a:pPr>
              <a:buNone/>
            </a:pPr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Due to contradicting feature specifications, HN, RP and the finite verb can neither share the feature Person nor the feature non-Person:</a:t>
            </a:r>
          </a:p>
          <a:p>
            <a:endParaRPr lang="de-DE" sz="800" dirty="0" smtClean="0"/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because of the RP, person agreement cannot be established,</a:t>
            </a:r>
            <a:endParaRPr lang="de-DE" sz="2000" dirty="0" smtClean="0"/>
          </a:p>
          <a:p>
            <a:r>
              <a:rPr lang="en-US" sz="2000" dirty="0" smtClean="0"/>
              <a:t>(ii) because of the HN, non-person agreement cannot be established </a:t>
            </a:r>
            <a:endParaRPr lang="de-DE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German, Number and Gender are interrelated / complementarily distributed: [+Num] goes along with [-Gen], [-Num] goes along with [+Gen] </a:t>
            </a:r>
            <a:endParaRPr lang="de-DE" sz="20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Agreement "</a:t>
            </a:r>
            <a:r>
              <a:rPr lang="de-DE" dirty="0" err="1" smtClean="0"/>
              <a:t>Mismatches</a:t>
            </a:r>
            <a:r>
              <a:rPr lang="de-DE" dirty="0" smtClean="0"/>
              <a:t>"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Claim</a:t>
            </a:r>
            <a:r>
              <a:rPr lang="de-DE" sz="2800" dirty="0" smtClean="0"/>
              <a:t>: The </a:t>
            </a:r>
            <a:r>
              <a:rPr lang="de-DE" sz="2800" dirty="0" err="1" smtClean="0"/>
              <a:t>person</a:t>
            </a:r>
            <a:r>
              <a:rPr lang="de-DE" sz="2800" dirty="0" smtClean="0"/>
              <a:t> </a:t>
            </a:r>
            <a:r>
              <a:rPr lang="de-DE" sz="2800" dirty="0" err="1" smtClean="0"/>
              <a:t>mismatch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HN </a:t>
            </a:r>
            <a:r>
              <a:rPr lang="de-DE" sz="2800" dirty="0" err="1" smtClean="0"/>
              <a:t>and</a:t>
            </a:r>
            <a:r>
              <a:rPr lang="de-DE" sz="2800" dirty="0" smtClean="0"/>
              <a:t> RP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only</a:t>
            </a:r>
            <a:r>
              <a:rPr lang="de-DE" sz="2800" dirty="0" smtClean="0"/>
              <a:t> a </a:t>
            </a:r>
            <a:r>
              <a:rPr lang="de-DE" sz="2800" dirty="0" err="1" smtClean="0"/>
              <a:t>superficial</a:t>
            </a:r>
            <a:r>
              <a:rPr lang="de-DE" sz="2800" dirty="0" smtClean="0"/>
              <a:t> </a:t>
            </a:r>
            <a:r>
              <a:rPr lang="de-DE" sz="2800" dirty="0" err="1" smtClean="0"/>
              <a:t>problem</a:t>
            </a:r>
            <a:r>
              <a:rPr lang="de-DE" sz="2800" dirty="0" smtClean="0"/>
              <a:t> </a:t>
            </a:r>
            <a:r>
              <a:rPr lang="de-DE" sz="2800" dirty="0" err="1" smtClean="0"/>
              <a:t>since</a:t>
            </a:r>
            <a:r>
              <a:rPr lang="de-DE" sz="2800" dirty="0" smtClean="0"/>
              <a:t> (</a:t>
            </a:r>
            <a:r>
              <a:rPr lang="de-DE" sz="2800" dirty="0" err="1" smtClean="0"/>
              <a:t>as</a:t>
            </a:r>
            <a:r>
              <a:rPr lang="de-DE" sz="2800" dirty="0" smtClean="0"/>
              <a:t> </a:t>
            </a:r>
            <a:r>
              <a:rPr lang="de-DE" sz="2800" dirty="0" err="1" smtClean="0"/>
              <a:t>we</a:t>
            </a:r>
            <a:r>
              <a:rPr lang="de-DE" sz="2800" dirty="0" smtClean="0"/>
              <a:t> will </a:t>
            </a:r>
            <a:r>
              <a:rPr lang="de-DE" sz="2800" dirty="0" err="1" smtClean="0"/>
              <a:t>see</a:t>
            </a:r>
            <a:r>
              <a:rPr lang="de-DE" sz="2800" dirty="0" smtClean="0"/>
              <a:t>) </a:t>
            </a:r>
            <a:r>
              <a:rPr lang="en-US" sz="2800" dirty="0" smtClean="0"/>
              <a:t>Person can be related to Gender (plus Number)</a:t>
            </a:r>
          </a:p>
          <a:p>
            <a:pPr>
              <a:buNone/>
            </a:pPr>
            <a:endParaRPr lang="en-US" sz="800" dirty="0" smtClean="0"/>
          </a:p>
          <a:p>
            <a:pPr lvl="1">
              <a:buFont typeface="Symbol" pitchFamily="18" charset="2"/>
              <a:buChar char="-"/>
            </a:pPr>
            <a:r>
              <a:rPr lang="de-DE" sz="2200" u="sng" dirty="0" smtClean="0"/>
              <a:t>In </a:t>
            </a:r>
            <a:r>
              <a:rPr lang="de-DE" sz="2200" u="sng" dirty="0" err="1" smtClean="0"/>
              <a:t>the</a:t>
            </a:r>
            <a:r>
              <a:rPr lang="de-DE" sz="2200" u="sng" dirty="0" smtClean="0"/>
              <a:t> </a:t>
            </a:r>
            <a:r>
              <a:rPr lang="de-DE" sz="2200" u="sng" dirty="0" err="1" smtClean="0"/>
              <a:t>singular</a:t>
            </a:r>
            <a:r>
              <a:rPr lang="de-DE" sz="2200" dirty="0" smtClean="0"/>
              <a:t>: HN </a:t>
            </a:r>
            <a:r>
              <a:rPr lang="de-DE" sz="2200" dirty="0" err="1" smtClean="0"/>
              <a:t>and</a:t>
            </a:r>
            <a:r>
              <a:rPr lang="de-DE" sz="2200" dirty="0" smtClean="0"/>
              <a:t> RP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/>
              <a:t>both</a:t>
            </a:r>
            <a:r>
              <a:rPr lang="de-DE" sz="2200" dirty="0" smtClean="0"/>
              <a:t> </a:t>
            </a:r>
            <a:r>
              <a:rPr lang="de-DE" sz="2200" dirty="0" err="1" smtClean="0"/>
              <a:t>marked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+Gen/-</a:t>
            </a:r>
            <a:r>
              <a:rPr lang="de-DE" sz="2200" dirty="0" err="1" smtClean="0"/>
              <a:t>Num</a:t>
            </a:r>
            <a:endParaRPr lang="de-DE" sz="2200" dirty="0" smtClean="0"/>
          </a:p>
          <a:p>
            <a:pPr lvl="1">
              <a:buFont typeface="Symbol" pitchFamily="18" charset="2"/>
              <a:buChar char="-"/>
            </a:pPr>
            <a:r>
              <a:rPr lang="de-DE" sz="2200" u="sng" dirty="0" smtClean="0"/>
              <a:t>In </a:t>
            </a:r>
            <a:r>
              <a:rPr lang="de-DE" sz="2200" u="sng" dirty="0" err="1" smtClean="0"/>
              <a:t>the</a:t>
            </a:r>
            <a:r>
              <a:rPr lang="de-DE" sz="2200" u="sng" dirty="0" smtClean="0"/>
              <a:t> plural</a:t>
            </a:r>
            <a:r>
              <a:rPr lang="de-DE" sz="2200" dirty="0" smtClean="0"/>
              <a:t>: HN </a:t>
            </a:r>
            <a:r>
              <a:rPr lang="de-DE" sz="2200" dirty="0" err="1" smtClean="0"/>
              <a:t>and</a:t>
            </a:r>
            <a:r>
              <a:rPr lang="de-DE" sz="2200" dirty="0" smtClean="0"/>
              <a:t> RP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/>
              <a:t>both</a:t>
            </a:r>
            <a:r>
              <a:rPr lang="de-DE" sz="2200" dirty="0" smtClean="0"/>
              <a:t> </a:t>
            </a:r>
            <a:r>
              <a:rPr lang="de-DE" sz="2200" dirty="0" err="1" smtClean="0"/>
              <a:t>marked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-Gen/+</a:t>
            </a:r>
            <a:r>
              <a:rPr lang="de-DE" sz="2200" dirty="0" err="1" smtClean="0"/>
              <a:t>Num</a:t>
            </a:r>
            <a:endParaRPr lang="de-DE" sz="2200" dirty="0" smtClean="0"/>
          </a:p>
          <a:p>
            <a:pPr>
              <a:buNone/>
            </a:pPr>
            <a:endParaRPr lang="de-DE" sz="900" dirty="0" smtClean="0"/>
          </a:p>
          <a:p>
            <a:r>
              <a:rPr lang="de-DE" sz="2800" b="1" dirty="0" err="1" smtClean="0"/>
              <a:t>How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can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we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derive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different </a:t>
            </a:r>
            <a:r>
              <a:rPr lang="de-DE" sz="2800" b="1" dirty="0" err="1" smtClean="0"/>
              <a:t>agreement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patterns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finite </a:t>
            </a:r>
            <a:r>
              <a:rPr lang="de-DE" sz="2800" b="1" dirty="0" err="1" smtClean="0"/>
              <a:t>verb</a:t>
            </a:r>
            <a:r>
              <a:rPr lang="de-DE" sz="2800" b="1" dirty="0" smtClean="0"/>
              <a:t> in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NRRC?</a:t>
            </a:r>
          </a:p>
          <a:p>
            <a:pPr>
              <a:buNone/>
            </a:pPr>
            <a:endParaRPr lang="de-DE" sz="800" b="1" dirty="0" smtClean="0"/>
          </a:p>
          <a:p>
            <a:pPr>
              <a:buNone/>
            </a:pPr>
            <a:r>
              <a:rPr lang="de-DE" sz="2400" dirty="0" smtClean="0"/>
              <a:t>… 	</a:t>
            </a:r>
            <a:r>
              <a:rPr lang="de-DE" sz="2400" dirty="0" err="1" smtClean="0"/>
              <a:t>possibly</a:t>
            </a:r>
            <a:r>
              <a:rPr lang="de-DE" sz="2400" dirty="0" smtClean="0"/>
              <a:t>,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assuming</a:t>
            </a:r>
            <a:r>
              <a:rPr lang="de-DE" sz="2400" dirty="0" smtClean="0"/>
              <a:t> </a:t>
            </a:r>
            <a:r>
              <a:rPr lang="de-DE" sz="2400" dirty="0" err="1" smtClean="0"/>
              <a:t>Sternefeld's</a:t>
            </a:r>
            <a:r>
              <a:rPr lang="de-DE" sz="2400" dirty="0" smtClean="0"/>
              <a:t> (2006)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RCs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Proposal</a:t>
            </a:r>
            <a:r>
              <a:rPr lang="de-DE" dirty="0" smtClean="0"/>
              <a:t>: </a:t>
            </a:r>
            <a:r>
              <a:rPr lang="de-DE" dirty="0" err="1" smtClean="0"/>
              <a:t>Adapting</a:t>
            </a:r>
            <a:r>
              <a:rPr lang="de-DE" dirty="0" smtClean="0"/>
              <a:t> Sternefeld (2006)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u="sng" dirty="0" err="1" smtClean="0"/>
              <a:t>Sternefeld's</a:t>
            </a:r>
            <a:r>
              <a:rPr lang="de-DE" sz="2400" u="sng" dirty="0" smtClean="0"/>
              <a:t> RC </a:t>
            </a:r>
            <a:r>
              <a:rPr lang="de-DE" sz="2400" u="sng" dirty="0" err="1" smtClean="0"/>
              <a:t>analysis</a:t>
            </a:r>
            <a:r>
              <a:rPr lang="de-DE" sz="2400" dirty="0" smtClean="0"/>
              <a:t>:</a:t>
            </a:r>
          </a:p>
          <a:p>
            <a:r>
              <a:rPr lang="de-DE" sz="2400" dirty="0" smtClean="0"/>
              <a:t>The RC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second</a:t>
            </a:r>
            <a:r>
              <a:rPr lang="de-DE" sz="2400" dirty="0" smtClean="0"/>
              <a:t> </a:t>
            </a:r>
            <a:r>
              <a:rPr lang="de-DE" sz="2400" dirty="0" err="1" smtClean="0"/>
              <a:t>complement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located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D' (</a:t>
            </a:r>
            <a:r>
              <a:rPr lang="de-DE" sz="2400" dirty="0" err="1" smtClean="0"/>
              <a:t>the</a:t>
            </a:r>
            <a:r>
              <a:rPr lang="de-DE" sz="2400" dirty="0" smtClean="0"/>
              <a:t> D </a:t>
            </a:r>
            <a:r>
              <a:rPr lang="de-DE" sz="2400" dirty="0" err="1" smtClean="0"/>
              <a:t>head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ditransitive)</a:t>
            </a:r>
          </a:p>
          <a:p>
            <a:pPr>
              <a:buNone/>
            </a:pPr>
            <a:r>
              <a:rPr lang="de-DE" sz="2400" dirty="0" smtClean="0"/>
              <a:t>			</a:t>
            </a:r>
          </a:p>
          <a:p>
            <a:pPr>
              <a:buNone/>
            </a:pPr>
            <a:r>
              <a:rPr lang="de-DE" sz="2400" dirty="0" smtClean="0"/>
              <a:t>				DP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      D'	         RC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en-US" sz="2400" b="1" dirty="0" smtClean="0"/>
              <a:t>			</a:t>
            </a:r>
            <a:r>
              <a:rPr lang="en-US" sz="2400" dirty="0" smtClean="0"/>
              <a:t>D	NP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38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2987824" y="3789040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3419872" y="3789040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>
            <a:off x="2483768" y="458112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915816" y="458112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Proposal</a:t>
            </a:r>
            <a:r>
              <a:rPr lang="de-DE" dirty="0" smtClean="0"/>
              <a:t>: </a:t>
            </a:r>
            <a:r>
              <a:rPr lang="de-DE" dirty="0" err="1" smtClean="0"/>
              <a:t>Adapting</a:t>
            </a:r>
            <a:r>
              <a:rPr lang="de-DE" dirty="0" smtClean="0"/>
              <a:t> Sternefeld (2006)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b="1" dirty="0" err="1" smtClean="0"/>
              <a:t>How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agreement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established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under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analysis</a:t>
            </a:r>
            <a:r>
              <a:rPr lang="de-DE" sz="2800" b="1" dirty="0" smtClean="0"/>
              <a:t>?</a:t>
            </a:r>
          </a:p>
          <a:p>
            <a:pPr>
              <a:buNone/>
            </a:pPr>
            <a:r>
              <a:rPr lang="de-DE" sz="2400" dirty="0" smtClean="0"/>
              <a:t>	"</a:t>
            </a:r>
            <a:r>
              <a:rPr lang="de-DE" sz="2200" dirty="0" smtClean="0"/>
              <a:t>Da die Kategorie D ohnehin entsprechende Genus- und </a:t>
            </a:r>
            <a:r>
              <a:rPr lang="de-DE" sz="2200" dirty="0" err="1" smtClean="0"/>
              <a:t>Numerusmerkmalefür</a:t>
            </a:r>
            <a:r>
              <a:rPr lang="de-DE" sz="2200" dirty="0" smtClean="0"/>
              <a:t> die NP als erstes Argument hat, könnte D dieselben Merkmale auch für die CP als zweites Argument haben. Diese gehen dann an den C-Kopf. Von dort werden sie als </a:t>
            </a:r>
            <a:r>
              <a:rPr lang="de-DE" sz="2200" dirty="0" err="1" smtClean="0"/>
              <a:t>Spezifikatormerkmale</a:t>
            </a:r>
            <a:r>
              <a:rPr lang="de-DE" sz="2200" dirty="0" smtClean="0"/>
              <a:t> zusammen mit </a:t>
            </a:r>
            <a:r>
              <a:rPr lang="de-DE" sz="2000" dirty="0" smtClean="0"/>
              <a:t>[</a:t>
            </a:r>
            <a:r>
              <a:rPr lang="de-DE" sz="1400" dirty="0" smtClean="0">
                <a:latin typeface="Wingdings 3" pitchFamily="18" charset="2"/>
                <a:sym typeface="Wingdings 2"/>
              </a:rPr>
              <a:t></a:t>
            </a:r>
            <a:r>
              <a:rPr lang="de-DE" sz="2000" cap="small" dirty="0" err="1" smtClean="0"/>
              <a:t>relpro</a:t>
            </a:r>
            <a:r>
              <a:rPr lang="de-DE" sz="1400" dirty="0" smtClean="0">
                <a:sym typeface="Wingdings 2"/>
              </a:rPr>
              <a:t></a:t>
            </a:r>
            <a:r>
              <a:rPr lang="de-DE" sz="2000" dirty="0" smtClean="0"/>
              <a:t>] </a:t>
            </a:r>
            <a:r>
              <a:rPr lang="de-DE" sz="2200" dirty="0" smtClean="0"/>
              <a:t>an das Pronomen weitergeleitet." (Sternefeld 2006:382)</a:t>
            </a:r>
          </a:p>
          <a:p>
            <a:pPr>
              <a:buNone/>
            </a:pPr>
            <a:r>
              <a:rPr lang="de-DE" sz="2400" dirty="0" smtClean="0"/>
              <a:t>	As D </a:t>
            </a:r>
            <a:r>
              <a:rPr lang="de-DE" sz="2400" dirty="0" err="1" smtClean="0"/>
              <a:t>already</a:t>
            </a:r>
            <a:r>
              <a:rPr lang="de-DE" sz="2400" dirty="0" smtClean="0"/>
              <a:t> </a:t>
            </a:r>
            <a:r>
              <a:rPr lang="de-DE" sz="2400" dirty="0" err="1" smtClean="0"/>
              <a:t>has</a:t>
            </a:r>
            <a:r>
              <a:rPr lang="de-DE" sz="2400" dirty="0" smtClean="0"/>
              <a:t> Gender,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Person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disposal</a:t>
            </a:r>
            <a:r>
              <a:rPr lang="de-DE" sz="2400" dirty="0" smtClean="0"/>
              <a:t> (e.g.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NP, </a:t>
            </a:r>
            <a:r>
              <a:rPr lang="de-DE" sz="2400" dirty="0" err="1" smtClean="0"/>
              <a:t>when</a:t>
            </a:r>
            <a:r>
              <a:rPr lang="de-DE" sz="2400" dirty="0" smtClean="0"/>
              <a:t> D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a </a:t>
            </a:r>
            <a:r>
              <a:rPr lang="de-DE" sz="2400" dirty="0" err="1" smtClean="0"/>
              <a:t>pronoun</a:t>
            </a:r>
            <a:r>
              <a:rPr lang="de-DE" sz="2400" dirty="0" smtClean="0"/>
              <a:t>), D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CP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second</a:t>
            </a:r>
            <a:r>
              <a:rPr lang="de-DE" sz="2400" dirty="0" smtClean="0"/>
              <a:t> </a:t>
            </a:r>
            <a:r>
              <a:rPr lang="de-DE" sz="2400" dirty="0" err="1" smtClean="0"/>
              <a:t>argument</a:t>
            </a:r>
            <a:r>
              <a:rPr lang="de-DE" sz="2400" dirty="0" smtClean="0"/>
              <a:t>. These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go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 </a:t>
            </a:r>
            <a:r>
              <a:rPr lang="de-DE" sz="2400" dirty="0" err="1" smtClean="0"/>
              <a:t>head</a:t>
            </a:r>
            <a:r>
              <a:rPr lang="de-DE" sz="2400" dirty="0" smtClean="0"/>
              <a:t>.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(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specifier</a:t>
            </a:r>
            <a:r>
              <a:rPr lang="de-DE" sz="2400" dirty="0" smtClean="0"/>
              <a:t> </a:t>
            </a:r>
            <a:r>
              <a:rPr lang="de-DE" sz="2400" dirty="0" err="1" smtClean="0"/>
              <a:t>together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[</a:t>
            </a:r>
            <a:r>
              <a:rPr lang="de-DE" sz="1600" dirty="0" smtClean="0">
                <a:latin typeface="Wingdings 3" pitchFamily="18" charset="2"/>
                <a:sym typeface="Wingdings 2"/>
              </a:rPr>
              <a:t></a:t>
            </a:r>
            <a:r>
              <a:rPr lang="de-DE" sz="2400" cap="small" dirty="0" err="1" smtClean="0"/>
              <a:t>relpro</a:t>
            </a:r>
            <a:r>
              <a:rPr lang="de-DE" sz="1600" dirty="0" smtClean="0">
                <a:sym typeface="Wingdings 2"/>
              </a:rPr>
              <a:t></a:t>
            </a:r>
            <a:r>
              <a:rPr lang="de-DE" sz="2400" dirty="0" smtClean="0"/>
              <a:t>]) </a:t>
            </a:r>
            <a:r>
              <a:rPr lang="de-DE" sz="2400" dirty="0" err="1" smtClean="0"/>
              <a:t>further</a:t>
            </a:r>
            <a:r>
              <a:rPr lang="de-DE" sz="2400" dirty="0" smtClean="0"/>
              <a:t> </a:t>
            </a:r>
            <a:r>
              <a:rPr lang="de-DE" sz="2400" dirty="0" err="1" smtClean="0"/>
              <a:t>distributed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pronoun</a:t>
            </a:r>
            <a:r>
              <a:rPr lang="de-DE" sz="2400" dirty="0" smtClean="0"/>
              <a:t>.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Investigate this Area?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Non-restrictive relative clauses (NRRCs) headed by a 1st/2nd person singular/plural pronoun</a:t>
            </a:r>
          </a:p>
          <a:p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unavoidable</a:t>
            </a:r>
            <a:r>
              <a:rPr lang="de-DE" sz="2400" dirty="0" smtClean="0"/>
              <a:t> </a:t>
            </a:r>
            <a:r>
              <a:rPr lang="de-DE" sz="2400" dirty="0" err="1" smtClean="0"/>
              <a:t>mismatches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HN </a:t>
            </a:r>
            <a:r>
              <a:rPr lang="de-DE" sz="2400" dirty="0" err="1" smtClean="0"/>
              <a:t>and</a:t>
            </a:r>
            <a:r>
              <a:rPr lang="de-DE" sz="2400" dirty="0" smtClean="0"/>
              <a:t> RP</a:t>
            </a:r>
          </a:p>
          <a:p>
            <a:pPr marL="342900" lvl="1" indent="-342900">
              <a:buNone/>
            </a:pPr>
            <a:r>
              <a:rPr lang="de-DE" sz="2400" dirty="0" smtClean="0"/>
              <a:t>	(different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specifications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HN </a:t>
            </a:r>
            <a:r>
              <a:rPr lang="de-DE" sz="2400" dirty="0" err="1" smtClean="0"/>
              <a:t>and</a:t>
            </a:r>
            <a:r>
              <a:rPr lang="de-DE" sz="2400" dirty="0" smtClean="0"/>
              <a:t> RP)</a:t>
            </a:r>
          </a:p>
          <a:p>
            <a:endParaRPr lang="de-DE" sz="1400" dirty="0" smtClean="0"/>
          </a:p>
          <a:p>
            <a:pPr marL="514350" indent="-514350">
              <a:buNone/>
            </a:pPr>
            <a:r>
              <a:rPr lang="de-DE" sz="2400" dirty="0" smtClean="0"/>
              <a:t>(i)	</a:t>
            </a:r>
            <a:r>
              <a:rPr lang="de-DE" sz="2400" b="1" i="1" dirty="0" smtClean="0"/>
              <a:t>Ich </a:t>
            </a:r>
            <a:r>
              <a:rPr lang="de-DE" sz="2400" b="1" dirty="0" smtClean="0"/>
              <a:t>/</a:t>
            </a:r>
            <a:r>
              <a:rPr lang="de-DE" sz="2400" b="1" i="1" dirty="0" smtClean="0"/>
              <a:t> Du, der … </a:t>
            </a:r>
            <a:r>
              <a:rPr lang="de-DE" sz="2400" dirty="0" smtClean="0"/>
              <a:t>(I / </a:t>
            </a:r>
            <a:r>
              <a:rPr lang="de-DE" sz="2400" dirty="0" err="1" smtClean="0"/>
              <a:t>you-sg</a:t>
            </a:r>
            <a:r>
              <a:rPr lang="de-DE" sz="2400" dirty="0" smtClean="0"/>
              <a:t>, </a:t>
            </a:r>
            <a:r>
              <a:rPr lang="de-DE" sz="2400" dirty="0" err="1" smtClean="0"/>
              <a:t>who</a:t>
            </a:r>
            <a:r>
              <a:rPr lang="de-DE" sz="2400" dirty="0" smtClean="0"/>
              <a:t> …)</a:t>
            </a:r>
          </a:p>
          <a:p>
            <a:pPr marL="514350" indent="-514350">
              <a:buNone/>
            </a:pPr>
            <a:r>
              <a:rPr lang="de-DE" sz="2400" dirty="0" smtClean="0"/>
              <a:t>(</a:t>
            </a:r>
            <a:r>
              <a:rPr lang="de-DE" sz="2400" dirty="0" err="1" smtClean="0"/>
              <a:t>ii</a:t>
            </a:r>
            <a:r>
              <a:rPr lang="de-DE" sz="2400" dirty="0" smtClean="0"/>
              <a:t>)	</a:t>
            </a:r>
            <a:r>
              <a:rPr lang="de-DE" sz="2400" b="1" i="1" dirty="0" smtClean="0"/>
              <a:t>Wir </a:t>
            </a:r>
            <a:r>
              <a:rPr lang="de-DE" sz="2400" b="1" dirty="0" smtClean="0"/>
              <a:t>/</a:t>
            </a:r>
            <a:r>
              <a:rPr lang="de-DE" sz="2400" b="1" i="1" dirty="0" smtClean="0"/>
              <a:t> Ihr, die … </a:t>
            </a:r>
            <a:r>
              <a:rPr lang="de-DE" sz="2400" dirty="0" smtClean="0"/>
              <a:t>(</a:t>
            </a:r>
            <a:r>
              <a:rPr lang="de-DE" sz="2400" dirty="0" err="1" smtClean="0"/>
              <a:t>We</a:t>
            </a:r>
            <a:r>
              <a:rPr lang="de-DE" sz="2400" dirty="0" smtClean="0"/>
              <a:t> / </a:t>
            </a:r>
            <a:r>
              <a:rPr lang="de-DE" sz="2400" dirty="0" err="1" smtClean="0"/>
              <a:t>you-pl</a:t>
            </a:r>
            <a:r>
              <a:rPr lang="de-DE" sz="2400" dirty="0" smtClean="0"/>
              <a:t>, </a:t>
            </a:r>
            <a:r>
              <a:rPr lang="de-DE" sz="2400" dirty="0" err="1" smtClean="0"/>
              <a:t>who</a:t>
            </a:r>
            <a:r>
              <a:rPr lang="de-DE" sz="2400" dirty="0" smtClean="0"/>
              <a:t> …)</a:t>
            </a:r>
          </a:p>
          <a:p>
            <a:pPr marL="342900" lvl="1" indent="-342900">
              <a:buNone/>
            </a:pPr>
            <a:endParaRPr lang="de-DE" sz="1400" b="1" dirty="0" smtClean="0"/>
          </a:p>
          <a:p>
            <a:pPr marL="342900" lvl="1" indent="-342900">
              <a:buNone/>
            </a:pPr>
            <a:r>
              <a:rPr lang="de-DE" sz="2400" b="1" dirty="0" smtClean="0"/>
              <a:t>HN</a:t>
            </a:r>
            <a:r>
              <a:rPr lang="de-DE" sz="2400" dirty="0" smtClean="0"/>
              <a:t>: 	1st </a:t>
            </a:r>
            <a:r>
              <a:rPr lang="de-DE" sz="2400" dirty="0" err="1" smtClean="0"/>
              <a:t>or</a:t>
            </a:r>
            <a:r>
              <a:rPr lang="de-DE" sz="2400" dirty="0" smtClean="0"/>
              <a:t> 2nd </a:t>
            </a:r>
            <a:r>
              <a:rPr lang="de-DE" sz="2400" dirty="0" err="1" smtClean="0"/>
              <a:t>person</a:t>
            </a:r>
            <a:endParaRPr lang="de-DE" sz="2400" dirty="0" smtClean="0"/>
          </a:p>
          <a:p>
            <a:pPr marL="342900" lvl="1" indent="-342900">
              <a:buNone/>
            </a:pPr>
            <a:r>
              <a:rPr lang="de-DE" sz="2400" b="1" dirty="0" smtClean="0"/>
              <a:t>RP</a:t>
            </a:r>
            <a:r>
              <a:rPr lang="de-DE" sz="2400" dirty="0" smtClean="0"/>
              <a:t>: 	3rd </a:t>
            </a:r>
            <a:r>
              <a:rPr lang="de-DE" sz="2400" dirty="0" err="1" smtClean="0"/>
              <a:t>person</a:t>
            </a:r>
            <a:endParaRPr lang="de-DE" sz="2400" dirty="0" smtClean="0"/>
          </a:p>
          <a:p>
            <a:pPr marL="342900" lvl="1" indent="-342900" algn="r">
              <a:buNone/>
            </a:pPr>
            <a:r>
              <a:rPr lang="de-DE" sz="2400" dirty="0" smtClean="0"/>
              <a:t>(</a:t>
            </a:r>
            <a:r>
              <a:rPr lang="de-DE" sz="2400" dirty="0" err="1" smtClean="0"/>
              <a:t>here</a:t>
            </a:r>
            <a:r>
              <a:rPr lang="de-DE" sz="2400" dirty="0" smtClean="0"/>
              <a:t>: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</a:t>
            </a:r>
            <a:r>
              <a:rPr lang="de-DE" sz="2400" dirty="0" err="1" smtClean="0"/>
              <a:t>headed</a:t>
            </a:r>
            <a:r>
              <a:rPr lang="de-DE" sz="2400" dirty="0" smtClean="0"/>
              <a:t>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relatives)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Agreement </a:t>
            </a:r>
            <a:r>
              <a:rPr lang="de-DE" dirty="0" err="1" smtClean="0"/>
              <a:t>Mismatches</a:t>
            </a:r>
            <a:r>
              <a:rPr lang="de-DE" dirty="0" smtClean="0"/>
              <a:t> "</a:t>
            </a:r>
            <a:r>
              <a:rPr lang="de-DE" dirty="0" err="1" smtClean="0"/>
              <a:t>Resolved</a:t>
            </a:r>
            <a:r>
              <a:rPr lang="de-DE" dirty="0" smtClean="0"/>
              <a:t>"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b="1" dirty="0" smtClean="0"/>
              <a:t>How could that look like in subject headed subject NRRCs?</a:t>
            </a:r>
            <a:endParaRPr lang="en-US" sz="2600" dirty="0" smtClean="0"/>
          </a:p>
          <a:p>
            <a:r>
              <a:rPr lang="en-US" sz="2400" dirty="0" smtClean="0"/>
              <a:t>D's Gender plus Number and Person features are assigned to the CP and spelled out at the RP, </a:t>
            </a:r>
            <a:r>
              <a:rPr lang="en-US" sz="2400" dirty="0" err="1" smtClean="0"/>
              <a:t>ResP</a:t>
            </a:r>
            <a:r>
              <a:rPr lang="en-US" sz="2400" dirty="0" smtClean="0"/>
              <a:t> and the finite Verb within the NRRC</a:t>
            </a:r>
          </a:p>
          <a:p>
            <a:pPr>
              <a:buNone/>
            </a:pPr>
            <a:r>
              <a:rPr lang="en-US" sz="2400" dirty="0" smtClean="0"/>
              <a:t>Due to the above mentioned distribution of Gender and Number (repeated)</a:t>
            </a:r>
          </a:p>
          <a:p>
            <a:pPr>
              <a:buNone/>
            </a:pPr>
            <a:r>
              <a:rPr lang="en-US" sz="2400" dirty="0" smtClean="0"/>
              <a:t>[+Num] goes along with [-Gen], [-Num] goes along with [+Gen]</a:t>
            </a:r>
          </a:p>
          <a:p>
            <a:pPr>
              <a:buNone/>
            </a:pPr>
            <a:endParaRPr lang="en-US" sz="800" u="sng" dirty="0" smtClean="0"/>
          </a:p>
          <a:p>
            <a:r>
              <a:rPr lang="en-US" sz="2400" u="sng" dirty="0" smtClean="0"/>
              <a:t>In the singular</a:t>
            </a:r>
            <a:r>
              <a:rPr lang="en-US" sz="2400" dirty="0" smtClean="0"/>
              <a:t> the finite verb can </a:t>
            </a:r>
            <a:r>
              <a:rPr lang="en-US" sz="2400" dirty="0" err="1" smtClean="0"/>
              <a:t>realise</a:t>
            </a:r>
            <a:r>
              <a:rPr lang="en-US" sz="2400" dirty="0" smtClean="0"/>
              <a:t> [+Gender] (in form of 3rd person singular agreement) since [+Gender] is overtly spelled out at the RP,</a:t>
            </a:r>
            <a:r>
              <a:rPr lang="de-DE" sz="2400" dirty="0" smtClean="0"/>
              <a:t> cf. </a:t>
            </a:r>
            <a:r>
              <a:rPr lang="de-DE" sz="2400" b="1" i="1" dirty="0" smtClean="0"/>
              <a:t>Du, die schläft, … </a:t>
            </a:r>
            <a:endParaRPr lang="de-DE" sz="2400" dirty="0" smtClean="0"/>
          </a:p>
          <a:p>
            <a:pPr>
              <a:buNone/>
            </a:pPr>
            <a:endParaRPr lang="en-US" sz="900" dirty="0" smtClean="0"/>
          </a:p>
          <a:p>
            <a:r>
              <a:rPr lang="en-US" sz="2400" u="sng" dirty="0" smtClean="0"/>
              <a:t>In the plural</a:t>
            </a:r>
            <a:r>
              <a:rPr lang="en-US" sz="2400" dirty="0" smtClean="0"/>
              <a:t> [+Number] alone being not a sufficient specification, the finite verb </a:t>
            </a:r>
            <a:r>
              <a:rPr lang="en-US" sz="2400" dirty="0" err="1" smtClean="0"/>
              <a:t>realises</a:t>
            </a:r>
            <a:r>
              <a:rPr lang="en-US" sz="2400" dirty="0" smtClean="0"/>
              <a:t> [-Gender] agreement in form of person agreement (which may be paradigmatically related to non-person agreement in the singular). As person agreement cannot be </a:t>
            </a:r>
            <a:r>
              <a:rPr lang="en-US" sz="2400" dirty="0" err="1" smtClean="0"/>
              <a:t>realised</a:t>
            </a:r>
            <a:r>
              <a:rPr lang="en-US" sz="2400" dirty="0" smtClean="0"/>
              <a:t> as (3rd) non-person agreement, it must be </a:t>
            </a:r>
            <a:r>
              <a:rPr lang="en-US" sz="2400" dirty="0" err="1" smtClean="0"/>
              <a:t>realised</a:t>
            </a:r>
            <a:r>
              <a:rPr lang="en-US" sz="2400" dirty="0" smtClean="0"/>
              <a:t> as (1st/2nd) person agreement,</a:t>
            </a:r>
            <a:r>
              <a:rPr lang="de-DE" sz="2400" dirty="0" smtClean="0"/>
              <a:t> cf. </a:t>
            </a:r>
            <a:r>
              <a:rPr lang="de-DE" sz="2400" b="1" i="1" dirty="0" smtClean="0"/>
              <a:t>Ihr, die schlaft, …</a:t>
            </a:r>
            <a:endParaRPr lang="en-US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Gender / Person Agreement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sz="2900" b="1" dirty="0" smtClean="0"/>
              <a:t>Mini </a:t>
            </a:r>
            <a:r>
              <a:rPr lang="de-DE" sz="2900" b="1" dirty="0" err="1" smtClean="0"/>
              <a:t>survey</a:t>
            </a:r>
            <a:r>
              <a:rPr lang="de-DE" sz="2900" b="1" dirty="0" smtClean="0"/>
              <a:t> (18 </a:t>
            </a:r>
            <a:r>
              <a:rPr lang="de-DE" sz="2900" b="1" dirty="0" err="1" smtClean="0"/>
              <a:t>student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participants</a:t>
            </a:r>
            <a:r>
              <a:rPr lang="de-DE" sz="2900" b="1" dirty="0" smtClean="0"/>
              <a:t>, </a:t>
            </a:r>
            <a:r>
              <a:rPr lang="de-DE" sz="2900" b="1" dirty="0" err="1" smtClean="0"/>
              <a:t>no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statistics</a:t>
            </a:r>
            <a:r>
              <a:rPr lang="de-DE" sz="2900" b="1" dirty="0" smtClean="0"/>
              <a:t>, </a:t>
            </a:r>
            <a:r>
              <a:rPr lang="de-DE" sz="2900" b="1" dirty="0" err="1" smtClean="0"/>
              <a:t>only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mean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values</a:t>
            </a:r>
            <a:r>
              <a:rPr lang="de-DE" sz="2900" b="1" dirty="0" smtClean="0"/>
              <a:t>)</a:t>
            </a:r>
          </a:p>
          <a:p>
            <a:r>
              <a:rPr lang="de-DE" sz="2900" dirty="0" err="1" smtClean="0"/>
              <a:t>When</a:t>
            </a:r>
            <a:r>
              <a:rPr lang="de-DE" sz="2900" dirty="0" smtClean="0"/>
              <a:t> </a:t>
            </a:r>
            <a:r>
              <a:rPr lang="de-DE" sz="2900" dirty="0" err="1" smtClean="0"/>
              <a:t>the</a:t>
            </a:r>
            <a:r>
              <a:rPr lang="de-DE" sz="2900" dirty="0" smtClean="0"/>
              <a:t> finite </a:t>
            </a:r>
            <a:r>
              <a:rPr lang="de-DE" sz="2900" dirty="0" err="1" smtClean="0"/>
              <a:t>verb</a:t>
            </a:r>
            <a:r>
              <a:rPr lang="de-DE" sz="2900" dirty="0" smtClean="0"/>
              <a:t> (in form </a:t>
            </a:r>
            <a:r>
              <a:rPr lang="de-DE" sz="2900" dirty="0" err="1" smtClean="0"/>
              <a:t>of</a:t>
            </a:r>
            <a:r>
              <a:rPr lang="de-DE" sz="2900" dirty="0" smtClean="0"/>
              <a:t> a nominal </a:t>
            </a:r>
            <a:r>
              <a:rPr lang="de-DE" sz="2900" dirty="0" err="1" smtClean="0"/>
              <a:t>predicate</a:t>
            </a:r>
            <a:r>
              <a:rPr lang="de-DE" sz="2900" dirty="0" smtClean="0"/>
              <a:t>) </a:t>
            </a:r>
            <a:r>
              <a:rPr lang="de-DE" sz="2900" dirty="0" err="1" smtClean="0"/>
              <a:t>is</a:t>
            </a:r>
            <a:r>
              <a:rPr lang="de-DE" sz="2900" dirty="0" smtClean="0"/>
              <a:t> </a:t>
            </a:r>
            <a:r>
              <a:rPr lang="de-DE" sz="2900" dirty="0" err="1" smtClean="0"/>
              <a:t>able</a:t>
            </a:r>
            <a:r>
              <a:rPr lang="de-DE" sz="2900" dirty="0" smtClean="0"/>
              <a:t> </a:t>
            </a:r>
            <a:r>
              <a:rPr lang="de-DE" sz="2900" dirty="0" err="1" smtClean="0"/>
              <a:t>to</a:t>
            </a:r>
            <a:r>
              <a:rPr lang="de-DE" sz="2900" dirty="0" smtClean="0"/>
              <a:t> express Gender in </a:t>
            </a:r>
            <a:r>
              <a:rPr lang="de-DE" sz="2900" dirty="0" err="1" smtClean="0"/>
              <a:t>person</a:t>
            </a:r>
            <a:r>
              <a:rPr lang="de-DE" sz="2900" dirty="0" smtClean="0"/>
              <a:t> (</a:t>
            </a:r>
            <a:r>
              <a:rPr lang="de-DE" sz="2900" dirty="0" err="1" smtClean="0"/>
              <a:t>and</a:t>
            </a:r>
            <a:r>
              <a:rPr lang="de-DE" sz="2900" dirty="0" smtClean="0"/>
              <a:t> not </a:t>
            </a:r>
            <a:r>
              <a:rPr lang="de-DE" sz="2900" dirty="0" err="1" smtClean="0"/>
              <a:t>only</a:t>
            </a:r>
            <a:r>
              <a:rPr lang="de-DE" sz="2900" dirty="0" smtClean="0"/>
              <a:t> in non-</a:t>
            </a:r>
            <a:r>
              <a:rPr lang="de-DE" sz="2900" dirty="0" err="1" smtClean="0"/>
              <a:t>person</a:t>
            </a:r>
            <a:r>
              <a:rPr lang="de-DE" sz="2900" dirty="0" smtClean="0"/>
              <a:t> (= 3 </a:t>
            </a:r>
            <a:r>
              <a:rPr lang="de-DE" sz="2900" dirty="0" err="1" smtClean="0"/>
              <a:t>person</a:t>
            </a:r>
            <a:r>
              <a:rPr lang="de-DE" sz="2900" dirty="0" smtClean="0"/>
              <a:t>)), </a:t>
            </a:r>
            <a:r>
              <a:rPr lang="de-DE" sz="2900" dirty="0" err="1" smtClean="0"/>
              <a:t>then</a:t>
            </a:r>
            <a:r>
              <a:rPr lang="de-DE" sz="2900" dirty="0" smtClean="0"/>
              <a:t> </a:t>
            </a:r>
            <a:r>
              <a:rPr lang="de-DE" sz="2900" dirty="0" err="1" smtClean="0"/>
              <a:t>person</a:t>
            </a:r>
            <a:r>
              <a:rPr lang="de-DE" sz="2900" dirty="0" smtClean="0"/>
              <a:t> </a:t>
            </a:r>
            <a:r>
              <a:rPr lang="de-DE" sz="2900" dirty="0" err="1" smtClean="0"/>
              <a:t>agreement</a:t>
            </a:r>
            <a:r>
              <a:rPr lang="de-DE" sz="2900" dirty="0" smtClean="0"/>
              <a:t> (1/2 </a:t>
            </a:r>
            <a:r>
              <a:rPr lang="de-DE" sz="2900" dirty="0" err="1" smtClean="0"/>
              <a:t>person</a:t>
            </a:r>
            <a:r>
              <a:rPr lang="de-DE" sz="2900" dirty="0" smtClean="0"/>
              <a:t>) </a:t>
            </a:r>
            <a:r>
              <a:rPr lang="de-DE" sz="2900" dirty="0" err="1" smtClean="0"/>
              <a:t>becomes</a:t>
            </a:r>
            <a:r>
              <a:rPr lang="de-DE" sz="2900" dirty="0" smtClean="0"/>
              <a:t> </a:t>
            </a:r>
            <a:r>
              <a:rPr lang="de-DE" sz="2900" dirty="0" err="1" smtClean="0"/>
              <a:t>possible</a:t>
            </a:r>
            <a:r>
              <a:rPr lang="de-DE" sz="2900" dirty="0" smtClean="0"/>
              <a:t> </a:t>
            </a:r>
            <a:r>
              <a:rPr lang="de-DE" sz="2900" dirty="0" err="1" smtClean="0"/>
              <a:t>for</a:t>
            </a:r>
            <a:r>
              <a:rPr lang="de-DE" sz="2900" dirty="0" smtClean="0"/>
              <a:t> NRRCs </a:t>
            </a:r>
            <a:r>
              <a:rPr lang="de-DE" sz="2900" dirty="0" err="1" smtClean="0"/>
              <a:t>headed</a:t>
            </a:r>
            <a:r>
              <a:rPr lang="de-DE" sz="2900" dirty="0" smtClean="0"/>
              <a:t> </a:t>
            </a:r>
            <a:r>
              <a:rPr lang="de-DE" sz="2900" dirty="0" err="1" smtClean="0"/>
              <a:t>by</a:t>
            </a:r>
            <a:r>
              <a:rPr lang="de-DE" sz="2900" dirty="0" smtClean="0"/>
              <a:t> </a:t>
            </a:r>
            <a:r>
              <a:rPr lang="de-DE" sz="2900" dirty="0" err="1" smtClean="0"/>
              <a:t>sg</a:t>
            </a:r>
            <a:r>
              <a:rPr lang="de-DE" sz="2900" dirty="0" smtClean="0"/>
              <a:t> HNs</a:t>
            </a:r>
          </a:p>
          <a:p>
            <a:pPr>
              <a:buNone/>
            </a:pPr>
            <a:endParaRPr lang="de-DE" sz="1100" dirty="0" smtClean="0"/>
          </a:p>
          <a:p>
            <a:pPr>
              <a:buNone/>
            </a:pPr>
            <a:r>
              <a:rPr lang="de-DE" sz="2600" dirty="0" smtClean="0"/>
              <a:t>a.	</a:t>
            </a:r>
            <a:r>
              <a:rPr lang="de-DE" sz="2600" b="1" i="1" dirty="0" smtClean="0"/>
              <a:t>Ich, die Linguistin bin, halte heute einen Vortrag.</a:t>
            </a:r>
          </a:p>
          <a:p>
            <a:pPr>
              <a:buNone/>
            </a:pPr>
            <a:r>
              <a:rPr lang="de-DE" sz="2600" i="1" dirty="0" smtClean="0"/>
              <a:t>	</a:t>
            </a:r>
            <a:r>
              <a:rPr lang="en-US" sz="2600" dirty="0" smtClean="0"/>
              <a:t>I, who-fem linguist-fem be-1sg, give-1sg today a talk</a:t>
            </a: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b.	</a:t>
            </a:r>
            <a:r>
              <a:rPr lang="de-DE" sz="2600" b="1" i="1" dirty="0" smtClean="0"/>
              <a:t>Ich, die Linguistin ist, halte heute einen Vortrag.</a:t>
            </a:r>
          </a:p>
          <a:p>
            <a:pPr>
              <a:buNone/>
            </a:pPr>
            <a:r>
              <a:rPr lang="de-DE" sz="2600" i="1" dirty="0" smtClean="0"/>
              <a:t>	</a:t>
            </a:r>
            <a:r>
              <a:rPr lang="en-US" sz="2600" dirty="0" smtClean="0"/>
              <a:t>I, who-fem linguist-fem be-3sg, give-1sg today a talk</a:t>
            </a: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c.	</a:t>
            </a:r>
            <a:r>
              <a:rPr lang="de-DE" sz="2600" b="1" i="1" dirty="0" smtClean="0"/>
              <a:t>Ihr, die Linguistinnen seid, haltet heute einen Vortrag. </a:t>
            </a:r>
          </a:p>
          <a:p>
            <a:pPr>
              <a:buNone/>
            </a:pPr>
            <a:r>
              <a:rPr lang="de-DE" sz="2600" i="1" dirty="0" smtClean="0"/>
              <a:t>	</a:t>
            </a:r>
            <a:r>
              <a:rPr lang="en-US" sz="2600" dirty="0" smtClean="0"/>
              <a:t>You-pl, who linguist-fem be-2pl, give-2pl today a talk</a:t>
            </a: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d.	</a:t>
            </a:r>
            <a:r>
              <a:rPr lang="de-DE" sz="2600" b="1" i="1" dirty="0" smtClean="0"/>
              <a:t>Ihr, die Linguistinnen sind, haltet heute einen Vortrag. </a:t>
            </a:r>
          </a:p>
          <a:p>
            <a:pPr>
              <a:buNone/>
            </a:pPr>
            <a:r>
              <a:rPr lang="de-DE" sz="2600" i="1" dirty="0" smtClean="0"/>
              <a:t>	</a:t>
            </a:r>
            <a:r>
              <a:rPr lang="en-US" sz="2600" i="1" dirty="0" smtClean="0"/>
              <a:t>You-pl, who linguist-fem be-3pl, give-2pl today a talk</a:t>
            </a:r>
            <a:endParaRPr lang="de-DE" sz="26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41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899592" y="5173816"/>
          <a:ext cx="7344816" cy="846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061"/>
                <a:gridCol w="2177499"/>
                <a:gridCol w="2304256"/>
              </a:tblGrid>
              <a:tr h="238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Agreement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US" sz="1800" b="1" baseline="30000" dirty="0">
                          <a:latin typeface="+mn-lt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 person) singular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US" sz="1800" b="1" baseline="30000">
                          <a:latin typeface="+mn-lt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 person) plural</a:t>
                      </a:r>
                      <a:endParaRPr lang="de-DE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person agreement</a:t>
                      </a:r>
                      <a:endParaRPr lang="de-DE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4,70 (a) &lt;=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5,54 (c)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non-person agreement</a:t>
                      </a:r>
                      <a:endParaRPr lang="de-DE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4,05 (b)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2,61 (d)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Gender / Person Agreement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r>
              <a:rPr lang="en-US" sz="2800" u="sng" dirty="0" smtClean="0"/>
              <a:t>What do the results show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When Gender can be expressed via person agreement (as in (4a)), the formerly degraded structure is improved</a:t>
            </a:r>
          </a:p>
          <a:p>
            <a:r>
              <a:rPr lang="en-US" sz="2800" dirty="0" smtClean="0"/>
              <a:t>Supports the view that Gender is determinative </a:t>
            </a:r>
            <a:r>
              <a:rPr lang="en-US" sz="2800" dirty="0" err="1" smtClean="0"/>
              <a:t>wrt</a:t>
            </a:r>
            <a:r>
              <a:rPr lang="en-US" sz="2800" dirty="0" smtClean="0"/>
              <a:t> agreement</a:t>
            </a:r>
          </a:p>
          <a:p>
            <a:r>
              <a:rPr lang="en-US" sz="2800" dirty="0" smtClean="0"/>
              <a:t>D assigns Gender and Number features to the whole CP (to be spelled out at the RP, </a:t>
            </a:r>
            <a:r>
              <a:rPr lang="en-US" sz="2800" dirty="0" err="1" smtClean="0"/>
              <a:t>ResP</a:t>
            </a:r>
            <a:r>
              <a:rPr lang="en-US" sz="2800" dirty="0" smtClean="0"/>
              <a:t> and the finite verb). </a:t>
            </a:r>
          </a:p>
          <a:p>
            <a:r>
              <a:rPr lang="en-US" sz="2800" dirty="0" smtClean="0"/>
              <a:t>Thus, </a:t>
            </a:r>
            <a:r>
              <a:rPr lang="de-DE" sz="2800" dirty="0" smtClean="0"/>
              <a:t>Gender </a:t>
            </a:r>
            <a:r>
              <a:rPr lang="de-DE" sz="2800" dirty="0" err="1" smtClean="0"/>
              <a:t>agreement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verb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regarded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</a:t>
            </a:r>
            <a:r>
              <a:rPr lang="de-DE" sz="2800" dirty="0" err="1" smtClean="0"/>
              <a:t>parasitic</a:t>
            </a:r>
            <a:r>
              <a:rPr lang="de-DE" sz="2800" dirty="0" smtClean="0"/>
              <a:t> /in German </a:t>
            </a:r>
            <a:r>
              <a:rPr lang="de-DE" sz="2800" dirty="0" err="1" smtClean="0"/>
              <a:t>the</a:t>
            </a:r>
            <a:r>
              <a:rPr lang="de-DE" sz="2800" dirty="0" smtClean="0"/>
              <a:t> finite </a:t>
            </a:r>
            <a:r>
              <a:rPr lang="de-DE" sz="2800" dirty="0" err="1" smtClean="0"/>
              <a:t>verb</a:t>
            </a:r>
            <a:r>
              <a:rPr lang="de-DE" sz="2800" dirty="0" smtClean="0"/>
              <a:t> </a:t>
            </a:r>
            <a:r>
              <a:rPr lang="de-DE" sz="2800" dirty="0" err="1" smtClean="0"/>
              <a:t>does</a:t>
            </a:r>
            <a:r>
              <a:rPr lang="de-DE" sz="2800" dirty="0" smtClean="0"/>
              <a:t> not </a:t>
            </a:r>
            <a:r>
              <a:rPr lang="de-DE" sz="2800" dirty="0" err="1" smtClean="0"/>
              <a:t>agree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Gender</a:t>
            </a:r>
            <a:endParaRPr lang="en-US" sz="2800" dirty="0" smtClean="0"/>
          </a:p>
          <a:p>
            <a:pPr algn="r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42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11560" y="1844824"/>
          <a:ext cx="7344816" cy="846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061"/>
                <a:gridCol w="2177499"/>
                <a:gridCol w="2304256"/>
              </a:tblGrid>
              <a:tr h="238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Agreement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US" sz="1800" b="1" baseline="30000" dirty="0">
                          <a:latin typeface="+mn-lt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 person) singular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US" sz="1800" b="1" baseline="30000">
                          <a:latin typeface="+mn-lt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 person) plural</a:t>
                      </a:r>
                      <a:endParaRPr lang="de-DE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person agreement</a:t>
                      </a:r>
                      <a:endParaRPr lang="de-DE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4,70 (a) &lt;=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5,54 (c)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non-person agreement</a:t>
                      </a:r>
                      <a:endParaRPr lang="de-DE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4,05 (b)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2,61 (d)</a:t>
                      </a:r>
                      <a:endParaRPr lang="de-DE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Gender / Person Agreement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600" dirty="0" smtClean="0"/>
              <a:t>In German, Gender </a:t>
            </a:r>
            <a:r>
              <a:rPr lang="de-DE" sz="2600" dirty="0" err="1" smtClean="0"/>
              <a:t>distinctions</a:t>
            </a:r>
            <a:r>
              <a:rPr lang="de-DE" sz="2600" dirty="0" smtClean="0"/>
              <a:t> (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hence</a:t>
            </a:r>
            <a:r>
              <a:rPr lang="de-DE" sz="2600" dirty="0" smtClean="0"/>
              <a:t>, Gender </a:t>
            </a:r>
            <a:r>
              <a:rPr lang="de-DE" sz="2600" dirty="0" err="1" smtClean="0"/>
              <a:t>agreement</a:t>
            </a:r>
            <a:r>
              <a:rPr lang="de-DE" sz="2600" dirty="0" smtClean="0"/>
              <a:t>) </a:t>
            </a:r>
            <a:r>
              <a:rPr lang="de-DE" sz="2600" dirty="0" err="1" smtClean="0"/>
              <a:t>are</a:t>
            </a:r>
            <a:r>
              <a:rPr lang="de-DE" sz="2600" dirty="0" smtClean="0"/>
              <a:t> not an </a:t>
            </a:r>
            <a:r>
              <a:rPr lang="de-DE" sz="2600" dirty="0" err="1" smtClean="0"/>
              <a:t>inflectional</a:t>
            </a:r>
            <a:r>
              <a:rPr lang="de-DE" sz="2600" dirty="0" smtClean="0"/>
              <a:t> </a:t>
            </a:r>
            <a:r>
              <a:rPr lang="de-DE" sz="2600" dirty="0" err="1" smtClean="0"/>
              <a:t>category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verb</a:t>
            </a:r>
            <a:r>
              <a:rPr lang="de-DE" sz="2600" dirty="0" smtClean="0"/>
              <a:t>, but </a:t>
            </a:r>
            <a:r>
              <a:rPr lang="de-DE" sz="2600" dirty="0" err="1" smtClean="0"/>
              <a:t>one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(pro)</a:t>
            </a:r>
            <a:r>
              <a:rPr lang="de-DE" sz="2600" dirty="0" err="1" smtClean="0"/>
              <a:t>noun</a:t>
            </a:r>
            <a:endParaRPr lang="de-DE" sz="2600" dirty="0" smtClean="0"/>
          </a:p>
          <a:p>
            <a:pPr>
              <a:buNone/>
            </a:pPr>
            <a:endParaRPr lang="de-DE" sz="800" b="1" dirty="0" smtClean="0"/>
          </a:p>
          <a:p>
            <a:r>
              <a:rPr lang="de-DE" sz="2600" b="1" dirty="0" smtClean="0"/>
              <a:t>The nominal </a:t>
            </a:r>
            <a:r>
              <a:rPr lang="de-DE" sz="2600" b="1" dirty="0" err="1" smtClean="0"/>
              <a:t>features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of</a:t>
            </a:r>
            <a:r>
              <a:rPr lang="de-DE" sz="2600" b="1" dirty="0" smtClean="0"/>
              <a:t> D </a:t>
            </a:r>
            <a:r>
              <a:rPr lang="de-DE" sz="2600" b="1" dirty="0" err="1" smtClean="0"/>
              <a:t>at</a:t>
            </a:r>
            <a:r>
              <a:rPr lang="de-DE" sz="2600" b="1" dirty="0" smtClean="0"/>
              <a:t> CP </a:t>
            </a:r>
            <a:r>
              <a:rPr lang="de-DE" sz="2600" b="1" dirty="0" err="1" smtClean="0"/>
              <a:t>can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only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be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spelled</a:t>
            </a:r>
            <a:r>
              <a:rPr lang="de-DE" sz="2600" b="1" dirty="0" smtClean="0"/>
              <a:t> out </a:t>
            </a:r>
            <a:r>
              <a:rPr lang="de-DE" sz="2600" b="1" dirty="0" err="1" smtClean="0"/>
              <a:t>as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person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agreement</a:t>
            </a:r>
            <a:r>
              <a:rPr lang="de-DE" sz="2600" b="1" dirty="0" smtClean="0"/>
              <a:t> in RCs </a:t>
            </a:r>
            <a:r>
              <a:rPr lang="de-DE" sz="2600" b="1" dirty="0" err="1" smtClean="0"/>
              <a:t>when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both</a:t>
            </a:r>
            <a:r>
              <a:rPr lang="de-DE" sz="2600" b="1" dirty="0" smtClean="0"/>
              <a:t>, HN </a:t>
            </a:r>
            <a:r>
              <a:rPr lang="de-DE" sz="2600" b="1" dirty="0" err="1" smtClean="0"/>
              <a:t>and</a:t>
            </a:r>
            <a:r>
              <a:rPr lang="de-DE" sz="2600" b="1" dirty="0" smtClean="0"/>
              <a:t> RP, </a:t>
            </a:r>
            <a:r>
              <a:rPr lang="de-DE" sz="2600" b="1" dirty="0" err="1" smtClean="0"/>
              <a:t>bear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nominative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case</a:t>
            </a:r>
            <a:endParaRPr lang="de-DE" sz="2600" b="1" dirty="0" smtClean="0"/>
          </a:p>
          <a:p>
            <a:pPr>
              <a:buNone/>
            </a:pPr>
            <a:endParaRPr lang="de-DE" sz="900" dirty="0" smtClean="0"/>
          </a:p>
          <a:p>
            <a:pPr>
              <a:buFont typeface="Symbol" pitchFamily="18" charset="2"/>
              <a:buChar char="-"/>
            </a:pPr>
            <a:r>
              <a:rPr lang="de-DE" sz="2400" dirty="0" smtClean="0"/>
              <a:t>Gender (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)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mediated</a:t>
            </a:r>
            <a:r>
              <a:rPr lang="de-DE" sz="2400" dirty="0" smtClean="0"/>
              <a:t> </a:t>
            </a:r>
            <a:r>
              <a:rPr lang="de-DE" sz="2400" dirty="0" err="1" smtClean="0"/>
              <a:t>through</a:t>
            </a:r>
            <a:r>
              <a:rPr lang="de-DE" sz="2400" dirty="0" smtClean="0"/>
              <a:t> Person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realised</a:t>
            </a:r>
            <a:r>
              <a:rPr lang="de-DE" sz="2400" dirty="0" smtClean="0"/>
              <a:t> in form </a:t>
            </a:r>
            <a:r>
              <a:rPr lang="de-DE" sz="2400" dirty="0" err="1" smtClean="0"/>
              <a:t>of</a:t>
            </a:r>
            <a:r>
              <a:rPr lang="de-DE" sz="2400" dirty="0" smtClean="0"/>
              <a:t> a 3rd vs. non-3rd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distinction</a:t>
            </a:r>
            <a:r>
              <a:rPr lang="de-DE" sz="2400" dirty="0" smtClean="0"/>
              <a:t> (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finite </a:t>
            </a:r>
            <a:r>
              <a:rPr lang="de-DE" sz="2400" dirty="0" err="1" smtClean="0"/>
              <a:t>verb</a:t>
            </a:r>
            <a:r>
              <a:rPr lang="de-DE" sz="2400" dirty="0" smtClean="0"/>
              <a:t>)</a:t>
            </a:r>
          </a:p>
          <a:p>
            <a:pPr>
              <a:buFont typeface="Symbol" pitchFamily="18" charset="2"/>
              <a:buChar char="-"/>
            </a:pPr>
            <a:r>
              <a:rPr lang="de-DE" sz="2400" dirty="0" smtClean="0"/>
              <a:t>Objects (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) do not </a:t>
            </a:r>
            <a:r>
              <a:rPr lang="de-DE" sz="2400" dirty="0" err="1" smtClean="0"/>
              <a:t>participate</a:t>
            </a:r>
            <a:r>
              <a:rPr lang="de-DE" sz="2400" dirty="0" smtClean="0"/>
              <a:t> in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chain</a:t>
            </a:r>
            <a:r>
              <a:rPr lang="de-DE" sz="2400" dirty="0" smtClean="0"/>
              <a:t>.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spelled</a:t>
            </a:r>
            <a:r>
              <a:rPr lang="de-DE" sz="2400" dirty="0" smtClean="0"/>
              <a:t> out in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relatives,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objects</a:t>
            </a:r>
            <a:r>
              <a:rPr lang="de-DE" sz="2400" dirty="0" smtClean="0"/>
              <a:t> must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realised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ResPs</a:t>
            </a:r>
            <a:r>
              <a:rPr lang="de-DE" sz="2400" dirty="0" smtClean="0"/>
              <a:t> (</a:t>
            </a:r>
            <a:r>
              <a:rPr lang="de-DE" sz="2400" dirty="0" err="1" smtClean="0"/>
              <a:t>which</a:t>
            </a:r>
            <a:r>
              <a:rPr lang="de-DE" sz="2400" dirty="0" smtClean="0"/>
              <a:t> express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</a:t>
            </a:r>
            <a:r>
              <a:rPr lang="de-DE" sz="2400" dirty="0" smtClean="0"/>
              <a:t> Person</a:t>
            </a:r>
            <a:r>
              <a:rPr lang="de-DE" sz="2400" b="1" dirty="0" smtClean="0"/>
              <a:t> </a:t>
            </a:r>
            <a:r>
              <a:rPr lang="de-DE" sz="2400" dirty="0" err="1" smtClean="0"/>
              <a:t>seperately</a:t>
            </a:r>
            <a:r>
              <a:rPr lang="de-DE" sz="2400" dirty="0" smtClean="0"/>
              <a:t>): </a:t>
            </a:r>
          </a:p>
          <a:p>
            <a:pPr>
              <a:buNone/>
            </a:pPr>
            <a:r>
              <a:rPr lang="de-DE" sz="2200" b="1" i="1" dirty="0" smtClean="0"/>
              <a:t>	Euch</a:t>
            </a:r>
            <a:r>
              <a:rPr lang="de-DE" sz="2200" i="1" dirty="0" smtClean="0"/>
              <a:t>-2pl.Acc</a:t>
            </a:r>
            <a:r>
              <a:rPr lang="de-DE" sz="2200" b="1" i="1" dirty="0" smtClean="0"/>
              <a:t>, die</a:t>
            </a:r>
            <a:r>
              <a:rPr lang="de-DE" sz="2200" i="1" dirty="0" smtClean="0"/>
              <a:t>-</a:t>
            </a:r>
            <a:r>
              <a:rPr lang="de-DE" sz="2200" i="1" dirty="0" err="1" smtClean="0"/>
              <a:t>pl.Nom</a:t>
            </a:r>
            <a:r>
              <a:rPr lang="de-DE" sz="2200" b="1" i="1" dirty="0" smtClean="0"/>
              <a:t> </a:t>
            </a:r>
            <a:r>
              <a:rPr lang="de-DE" sz="2200" b="1" dirty="0" smtClean="0"/>
              <a:t>ihr</a:t>
            </a:r>
            <a:r>
              <a:rPr lang="de-DE" sz="2200" dirty="0" smtClean="0"/>
              <a:t>-2pl.Nom</a:t>
            </a:r>
            <a:r>
              <a:rPr lang="de-DE" sz="2200" b="1" i="1" dirty="0" smtClean="0"/>
              <a:t> schlaft</a:t>
            </a:r>
            <a:r>
              <a:rPr lang="de-DE" sz="2200" i="1" dirty="0" smtClean="0"/>
              <a:t>-2pl / </a:t>
            </a:r>
            <a:r>
              <a:rPr lang="de-DE" sz="2200" b="1" i="1" dirty="0" smtClean="0"/>
              <a:t>die</a:t>
            </a:r>
            <a:r>
              <a:rPr lang="de-DE" sz="2200" i="1" dirty="0" smtClean="0"/>
              <a:t>-</a:t>
            </a:r>
            <a:r>
              <a:rPr lang="de-DE" sz="2200" i="1" dirty="0" err="1" smtClean="0"/>
              <a:t>pl.Nom</a:t>
            </a:r>
            <a:r>
              <a:rPr lang="de-DE" sz="2200" b="1" i="1" dirty="0" smtClean="0"/>
              <a:t> schlafen</a:t>
            </a:r>
            <a:r>
              <a:rPr lang="de-DE" sz="2200" dirty="0" smtClean="0"/>
              <a:t>-3pl</a:t>
            </a:r>
          </a:p>
          <a:p>
            <a:pPr>
              <a:buNone/>
            </a:pPr>
            <a:r>
              <a:rPr lang="de-DE" sz="2400" dirty="0" smtClean="0"/>
              <a:t>	+/-Gender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cannot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realised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verb</a:t>
            </a:r>
            <a:r>
              <a:rPr lang="de-DE" sz="2400" dirty="0" smtClean="0"/>
              <a:t> (</a:t>
            </a:r>
            <a:r>
              <a:rPr lang="de-DE" sz="2400" dirty="0" err="1" smtClean="0"/>
              <a:t>no</a:t>
            </a:r>
            <a:r>
              <a:rPr lang="de-DE" sz="2400" dirty="0" smtClean="0"/>
              <a:t> 2pl </a:t>
            </a:r>
            <a:r>
              <a:rPr lang="de-DE" sz="2400" dirty="0" err="1" smtClean="0"/>
              <a:t>agr</a:t>
            </a:r>
            <a:r>
              <a:rPr lang="de-DE" sz="2400" dirty="0" smtClean="0"/>
              <a:t>):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*</a:t>
            </a:r>
            <a:r>
              <a:rPr lang="de-DE" sz="2200" b="1" i="1" dirty="0" smtClean="0"/>
              <a:t>Euch</a:t>
            </a:r>
            <a:r>
              <a:rPr lang="de-DE" sz="2200" i="1" dirty="0" smtClean="0"/>
              <a:t>-2pl.Acc</a:t>
            </a:r>
            <a:r>
              <a:rPr lang="de-DE" sz="2200" b="1" dirty="0" smtClean="0"/>
              <a:t>, </a:t>
            </a:r>
            <a:r>
              <a:rPr lang="de-DE" sz="2200" b="1" i="1" dirty="0" smtClean="0"/>
              <a:t>die</a:t>
            </a:r>
            <a:r>
              <a:rPr lang="de-DE" sz="2200" i="1" dirty="0" smtClean="0"/>
              <a:t>-</a:t>
            </a:r>
            <a:r>
              <a:rPr lang="de-DE" sz="2200" i="1" dirty="0" err="1" smtClean="0"/>
              <a:t>pl.Nom</a:t>
            </a:r>
            <a:r>
              <a:rPr lang="de-DE" sz="2200" b="1" dirty="0" smtClean="0"/>
              <a:t> </a:t>
            </a:r>
            <a:r>
              <a:rPr lang="de-DE" sz="2200" b="1" i="1" dirty="0" smtClean="0"/>
              <a:t>schlaft</a:t>
            </a:r>
            <a:r>
              <a:rPr lang="de-DE" sz="2200" dirty="0" smtClean="0"/>
              <a:t>-2pl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ResPs</a:t>
            </a:r>
            <a:r>
              <a:rPr lang="de-DE" sz="2400" dirty="0" smtClean="0"/>
              <a:t> in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relatives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degraded</a:t>
            </a:r>
            <a:r>
              <a:rPr lang="de-DE" sz="2400" dirty="0" smtClean="0"/>
              <a:t>/</a:t>
            </a:r>
            <a:r>
              <a:rPr lang="de-DE" sz="2400" dirty="0" err="1" smtClean="0"/>
              <a:t>ungrammatical</a:t>
            </a:r>
            <a:r>
              <a:rPr lang="de-DE" sz="2400" dirty="0" smtClean="0"/>
              <a:t>: </a:t>
            </a:r>
          </a:p>
          <a:p>
            <a:pPr>
              <a:buNone/>
            </a:pPr>
            <a:r>
              <a:rPr lang="de-DE" sz="2200" b="1" i="1" dirty="0" smtClean="0"/>
              <a:t>	Ihr</a:t>
            </a:r>
            <a:r>
              <a:rPr lang="de-DE" sz="2200" i="1" dirty="0" smtClean="0"/>
              <a:t>-2pl.Nom</a:t>
            </a:r>
            <a:r>
              <a:rPr lang="de-DE" sz="2200" b="1" i="1" dirty="0" smtClean="0"/>
              <a:t>, denen</a:t>
            </a:r>
            <a:r>
              <a:rPr lang="de-DE" sz="2200" i="1" dirty="0" smtClean="0"/>
              <a:t>-</a:t>
            </a:r>
            <a:r>
              <a:rPr lang="de-DE" sz="2200" i="1" dirty="0" err="1" smtClean="0"/>
              <a:t>pl.Dat</a:t>
            </a:r>
            <a:r>
              <a:rPr lang="de-DE" sz="2200" b="1" i="1" dirty="0" smtClean="0"/>
              <a:t> ich</a:t>
            </a:r>
            <a:r>
              <a:rPr lang="de-DE" sz="2200" i="1" dirty="0" smtClean="0"/>
              <a:t>-</a:t>
            </a:r>
            <a:r>
              <a:rPr lang="de-DE" sz="2200" i="1" dirty="0" err="1" smtClean="0"/>
              <a:t>Nom</a:t>
            </a:r>
            <a:r>
              <a:rPr lang="de-DE" sz="2200" b="1" i="1" dirty="0" smtClean="0"/>
              <a:t> (</a:t>
            </a:r>
            <a:r>
              <a:rPr lang="de-DE" sz="2200" b="1" dirty="0" smtClean="0"/>
              <a:t>*</a:t>
            </a:r>
            <a:r>
              <a:rPr lang="de-DE" sz="2200" b="1" i="1" dirty="0" smtClean="0"/>
              <a:t>euch</a:t>
            </a:r>
            <a:r>
              <a:rPr lang="de-DE" sz="2200" i="1" dirty="0" smtClean="0"/>
              <a:t>-2pl.Dat</a:t>
            </a:r>
            <a:r>
              <a:rPr lang="de-DE" sz="2200" b="1" i="1" dirty="0" smtClean="0"/>
              <a:t>) geholfen habe</a:t>
            </a:r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Person vs. Non-Person Agreement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z="2800" b="1" dirty="0" err="1" smtClean="0"/>
              <a:t>Remaining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problem</a:t>
            </a:r>
            <a:endParaRPr lang="de-DE" sz="2800" dirty="0" smtClean="0"/>
          </a:p>
          <a:p>
            <a:endParaRPr lang="de-DE" sz="2200" dirty="0" smtClean="0"/>
          </a:p>
          <a:p>
            <a:r>
              <a:rPr lang="de-DE" sz="2400" b="1" dirty="0" smtClean="0"/>
              <a:t>As </a:t>
            </a:r>
            <a:r>
              <a:rPr lang="de-DE" sz="2400" b="1" dirty="0" err="1" smtClean="0"/>
              <a:t>to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plural </a:t>
            </a:r>
            <a:r>
              <a:rPr lang="de-DE" sz="2400" dirty="0" smtClean="0"/>
              <a:t>–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determine</a:t>
            </a:r>
            <a:r>
              <a:rPr lang="de-DE" sz="2400" dirty="0" smtClean="0"/>
              <a:t> </a:t>
            </a:r>
            <a:r>
              <a:rPr lang="de-DE" sz="2400" dirty="0" err="1" smtClean="0"/>
              <a:t>whether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realised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1st </a:t>
            </a:r>
            <a:r>
              <a:rPr lang="de-DE" sz="2400" i="1" dirty="0" err="1" smtClean="0"/>
              <a:t>or</a:t>
            </a:r>
            <a:r>
              <a:rPr lang="de-DE" sz="2400" dirty="0" smtClean="0"/>
              <a:t> 2nd </a:t>
            </a:r>
            <a:r>
              <a:rPr lang="de-DE" sz="2400" dirty="0" err="1" smtClean="0"/>
              <a:t>person</a:t>
            </a:r>
            <a:r>
              <a:rPr lang="de-DE" sz="2400" dirty="0" smtClean="0"/>
              <a:t>?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No way out without assuming that silent Person features </a:t>
            </a:r>
            <a:r>
              <a:rPr lang="en-US" sz="2400" dirty="0" smtClean="0"/>
              <a:t>(</a:t>
            </a:r>
            <a:r>
              <a:rPr lang="en-US" sz="2400" dirty="0" err="1" smtClean="0"/>
              <a:t>ResP</a:t>
            </a:r>
            <a:r>
              <a:rPr lang="en-US" sz="2400" dirty="0" smtClean="0"/>
              <a:t>-like) </a:t>
            </a:r>
            <a:r>
              <a:rPr lang="en-US" sz="2400" b="1" dirty="0" smtClean="0"/>
              <a:t>are also transmitted to the CP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Generally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The presence of silent inflectional endings is also evidenced by the fact that person agreement is an option for NRRCs headed by singular HNs as well, cf. </a:t>
            </a:r>
            <a:r>
              <a:rPr lang="en-US" sz="2400" b="1" dirty="0" smtClean="0"/>
              <a:t>(?)</a:t>
            </a:r>
            <a:r>
              <a:rPr lang="en-US" sz="2400" b="1" i="1" dirty="0" err="1" smtClean="0"/>
              <a:t>Ich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der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schlafe</a:t>
            </a:r>
            <a:r>
              <a:rPr lang="en-US" sz="2400" b="1" i="1" dirty="0" smtClean="0"/>
              <a:t> </a:t>
            </a:r>
            <a:r>
              <a:rPr lang="en-US" sz="2400" dirty="0" smtClean="0"/>
              <a:t>/ </a:t>
            </a:r>
            <a:r>
              <a:rPr lang="en-US" sz="2400" b="1" dirty="0" smtClean="0"/>
              <a:t>?</a:t>
            </a:r>
            <a:r>
              <a:rPr lang="en-US" sz="2400" b="1" baseline="30000" dirty="0" smtClean="0"/>
              <a:t>(*)</a:t>
            </a:r>
            <a:r>
              <a:rPr lang="en-US" sz="2400" b="1" i="1" dirty="0" smtClean="0"/>
              <a:t>Du, </a:t>
            </a:r>
            <a:r>
              <a:rPr lang="en-US" sz="2400" b="1" i="1" dirty="0" err="1" smtClean="0"/>
              <a:t>der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schläfst</a:t>
            </a:r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800" dirty="0" smtClean="0"/>
              <a:t>	</a:t>
            </a:r>
          </a:p>
          <a:p>
            <a:pPr>
              <a:buNone/>
            </a:pPr>
            <a:r>
              <a:rPr lang="en-US" sz="800" dirty="0" smtClean="0"/>
              <a:t>	</a:t>
            </a:r>
          </a:p>
          <a:p>
            <a:pPr>
              <a:buNone/>
            </a:pPr>
            <a:r>
              <a:rPr lang="en-US" sz="2600" u="sng" dirty="0" smtClean="0"/>
              <a:t>How could that look like</a:t>
            </a:r>
            <a:r>
              <a:rPr lang="en-US" sz="2600" dirty="0" smtClean="0"/>
              <a:t>?</a:t>
            </a:r>
          </a:p>
          <a:p>
            <a:pPr>
              <a:buNone/>
            </a:pPr>
            <a:endParaRPr lang="en-US" sz="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NRRC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3600" dirty="0" smtClean="0"/>
              <a:t>Sternefeld (2006</a:t>
            </a:r>
            <a:r>
              <a:rPr lang="de-DE" sz="3600" dirty="0" smtClean="0"/>
              <a:t>) + Trutkowski &amp; Weiß (2016)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sz="2400" dirty="0" smtClean="0"/>
              <a:t>		   DP  			</a:t>
            </a:r>
            <a:r>
              <a:rPr lang="de-DE" sz="2400" b="1" dirty="0" err="1" smtClean="0"/>
              <a:t>Assumption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that</a:t>
            </a:r>
            <a:r>
              <a:rPr lang="de-DE" sz="2400" b="1" dirty="0" smtClean="0"/>
              <a:t> (</a:t>
            </a:r>
            <a:r>
              <a:rPr lang="de-DE" sz="2400" b="1" dirty="0" err="1" smtClean="0"/>
              <a:t>silent</a:t>
            </a:r>
            <a:r>
              <a:rPr lang="de-DE" sz="2400" b="1" dirty="0" smtClean="0"/>
              <a:t>) </a:t>
            </a:r>
            <a:r>
              <a:rPr lang="de-DE" sz="2400" b="1" dirty="0" err="1" smtClean="0"/>
              <a:t>ResPs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are</a:t>
            </a:r>
            <a:r>
              <a:rPr lang="de-DE" sz="2400" b="1" dirty="0" smtClean="0"/>
              <a:t> in WP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400" dirty="0" smtClean="0"/>
              <a:t>	     D'        RC				           </a:t>
            </a:r>
            <a:r>
              <a:rPr lang="de-DE" sz="1900" dirty="0" smtClean="0"/>
              <a:t>(not </a:t>
            </a:r>
            <a:r>
              <a:rPr lang="de-DE" sz="1900" dirty="0" err="1" smtClean="0"/>
              <a:t>assumed</a:t>
            </a:r>
            <a:r>
              <a:rPr lang="de-DE" sz="1900" dirty="0" smtClean="0"/>
              <a:t> in Sternefeld 2006)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400" dirty="0" smtClean="0"/>
              <a:t>   D </a:t>
            </a:r>
            <a:r>
              <a:rPr lang="de-DE" sz="2000" dirty="0" smtClean="0"/>
              <a:t>	  …			 </a:t>
            </a:r>
            <a:r>
              <a:rPr lang="de-DE" sz="2400" dirty="0" smtClean="0"/>
              <a:t>CP</a:t>
            </a:r>
          </a:p>
          <a:p>
            <a:pPr>
              <a:buNone/>
            </a:pPr>
            <a:r>
              <a:rPr lang="de-DE" sz="2000" dirty="0" smtClean="0"/>
              <a:t>  </a:t>
            </a:r>
            <a:r>
              <a:rPr lang="de-DE" sz="2400" dirty="0" smtClean="0"/>
              <a:t>Ich</a:t>
            </a:r>
            <a:r>
              <a:rPr lang="de-DE" sz="2000" dirty="0" smtClean="0"/>
              <a:t>				</a:t>
            </a:r>
          </a:p>
          <a:p>
            <a:pPr>
              <a:buNone/>
            </a:pPr>
            <a:r>
              <a:rPr lang="de-DE" sz="2200" dirty="0" smtClean="0"/>
              <a:t>[</a:t>
            </a:r>
            <a:r>
              <a:rPr lang="de-DE" sz="2200" dirty="0" err="1" smtClean="0"/>
              <a:t>Pers</a:t>
            </a:r>
            <a:r>
              <a:rPr lang="de-DE" sz="2200" dirty="0" smtClean="0"/>
              <a:t>, Gen, </a:t>
            </a:r>
            <a:r>
              <a:rPr lang="de-DE" sz="2200" dirty="0" err="1" smtClean="0"/>
              <a:t>Num</a:t>
            </a:r>
            <a:r>
              <a:rPr lang="de-DE" sz="2200" dirty="0" smtClean="0"/>
              <a:t>] </a:t>
            </a:r>
            <a:r>
              <a:rPr lang="de-DE" sz="800" dirty="0" smtClean="0"/>
              <a:t>		     </a:t>
            </a:r>
            <a:r>
              <a:rPr lang="de-DE" sz="2400" dirty="0" err="1" smtClean="0"/>
              <a:t>DP</a:t>
            </a:r>
            <a:r>
              <a:rPr lang="de-DE" sz="2400" baseline="-25000" dirty="0" err="1" smtClean="0"/>
              <a:t>i</a:t>
            </a:r>
            <a:r>
              <a:rPr lang="de-DE" sz="2400" dirty="0" smtClean="0"/>
              <a:t>		  C'</a:t>
            </a:r>
          </a:p>
          <a:p>
            <a:pPr>
              <a:buNone/>
            </a:pPr>
            <a:r>
              <a:rPr lang="de-DE" sz="2400" dirty="0" smtClean="0"/>
              <a:t>			           [</a:t>
            </a:r>
            <a:r>
              <a:rPr lang="de-DE" sz="2400" cap="small" dirty="0" err="1" smtClean="0"/>
              <a:t>relpro</a:t>
            </a:r>
            <a:r>
              <a:rPr lang="de-DE" sz="2400" dirty="0" smtClean="0"/>
              <a:t>]             [</a:t>
            </a:r>
            <a:r>
              <a:rPr lang="de-DE" sz="1600" dirty="0" smtClean="0">
                <a:latin typeface="Wingdings 3" pitchFamily="18" charset="2"/>
                <a:sym typeface="Wingdings 2"/>
              </a:rPr>
              <a:t></a:t>
            </a:r>
            <a:r>
              <a:rPr lang="de-DE" sz="2400" cap="small" dirty="0" err="1" smtClean="0"/>
              <a:t>relpro</a:t>
            </a:r>
            <a:r>
              <a:rPr lang="de-DE" sz="1600" dirty="0" smtClean="0">
                <a:sym typeface="Wingdings 2"/>
              </a:rPr>
              <a:t></a:t>
            </a:r>
            <a:r>
              <a:rPr lang="de-DE" sz="2400" dirty="0" smtClean="0"/>
              <a:t>]</a:t>
            </a:r>
          </a:p>
          <a:p>
            <a:pPr>
              <a:buNone/>
            </a:pPr>
            <a:r>
              <a:rPr lang="de-DE" sz="2400" dirty="0" smtClean="0"/>
              <a:t>				der</a:t>
            </a:r>
          </a:p>
          <a:p>
            <a:pPr>
              <a:buNone/>
            </a:pPr>
            <a:r>
              <a:rPr lang="de-DE" sz="2400" dirty="0" smtClean="0"/>
              <a:t>					C		  VP</a:t>
            </a:r>
          </a:p>
          <a:p>
            <a:pPr>
              <a:buNone/>
            </a:pPr>
            <a:r>
              <a:rPr lang="de-DE" sz="2400" dirty="0" smtClean="0"/>
              <a:t> 				       [</a:t>
            </a:r>
            <a:r>
              <a:rPr lang="de-DE" sz="1600" dirty="0" smtClean="0">
                <a:latin typeface="Wingdings 3" pitchFamily="18" charset="2"/>
                <a:sym typeface="Wingdings 2"/>
              </a:rPr>
              <a:t></a:t>
            </a:r>
            <a:r>
              <a:rPr lang="de-DE" sz="2400" cap="small" dirty="0" err="1" smtClean="0"/>
              <a:t>relpro</a:t>
            </a:r>
            <a:r>
              <a:rPr lang="de-DE" sz="1600" dirty="0" smtClean="0">
                <a:sym typeface="Wingdings 2"/>
              </a:rPr>
              <a:t></a:t>
            </a:r>
            <a:r>
              <a:rPr lang="de-DE" sz="2400" dirty="0" smtClean="0"/>
              <a:t>]</a:t>
            </a:r>
          </a:p>
          <a:p>
            <a:pPr>
              <a:buNone/>
            </a:pPr>
            <a:r>
              <a:rPr lang="de-DE" sz="2400" dirty="0" smtClean="0"/>
              <a:t>					 	           </a:t>
            </a:r>
            <a:r>
              <a:rPr lang="de-DE" sz="2400" dirty="0" err="1" smtClean="0"/>
              <a:t>t</a:t>
            </a:r>
            <a:r>
              <a:rPr lang="de-DE" sz="2400" baseline="-25000" dirty="0" err="1" smtClean="0"/>
              <a:t>i</a:t>
            </a:r>
            <a:r>
              <a:rPr lang="de-DE" sz="2400" dirty="0" smtClean="0"/>
              <a:t>	 schlafe		</a:t>
            </a:r>
          </a:p>
          <a:p>
            <a:pPr>
              <a:buNone/>
            </a:pPr>
            <a:r>
              <a:rPr lang="de-DE" sz="2400" dirty="0" smtClean="0"/>
              <a:t>				      C	       WP</a:t>
            </a:r>
          </a:p>
          <a:p>
            <a:pPr>
              <a:buNone/>
            </a:pPr>
            <a:r>
              <a:rPr lang="de-DE" sz="2400" dirty="0" smtClean="0"/>
              <a:t>				    RK	       (</a:t>
            </a:r>
            <a:r>
              <a:rPr lang="de-DE" sz="2400" dirty="0" err="1" smtClean="0"/>
              <a:t>ResP</a:t>
            </a:r>
            <a:r>
              <a:rPr lang="de-DE" sz="2400" dirty="0" smtClean="0"/>
              <a:t>)   &lt;= 	</a:t>
            </a:r>
            <a:r>
              <a:rPr lang="de-DE" sz="1700" dirty="0" err="1" smtClean="0"/>
              <a:t>assumption</a:t>
            </a:r>
            <a:r>
              <a:rPr lang="de-DE" sz="1700" dirty="0" smtClean="0"/>
              <a:t> Trutkowski &amp; Weiß 						(2016)</a:t>
            </a:r>
            <a:endParaRPr lang="de-DE" sz="1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45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1403648" y="191683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691680" y="191683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H="1">
            <a:off x="971600" y="2348880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3851920" y="2852936"/>
            <a:ext cx="57606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427984" y="2852936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4427984" y="3861048"/>
            <a:ext cx="936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5364088" y="3861048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leichschenkliges Dreieck 30"/>
          <p:cNvSpPr/>
          <p:nvPr/>
        </p:nvSpPr>
        <p:spPr>
          <a:xfrm>
            <a:off x="5796136" y="4509120"/>
            <a:ext cx="936104" cy="3600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 Verbindung 38"/>
          <p:cNvCxnSpPr/>
          <p:nvPr/>
        </p:nvCxnSpPr>
        <p:spPr>
          <a:xfrm>
            <a:off x="1259632" y="234888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>
            <a:off x="3851920" y="4869160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283968" y="48691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Person vs. Non-Person Agreement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u="sng" dirty="0" smtClean="0"/>
              <a:t>Variant 1</a:t>
            </a:r>
            <a:r>
              <a:rPr lang="en-US" sz="2800" b="1" dirty="0" smtClean="0"/>
              <a:t>: (Covert) </a:t>
            </a:r>
            <a:r>
              <a:rPr lang="en-US" sz="2800" b="1" dirty="0" err="1" smtClean="0"/>
              <a:t>ResP</a:t>
            </a:r>
            <a:r>
              <a:rPr lang="en-US" sz="2800" b="1" dirty="0" smtClean="0"/>
              <a:t> in WP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sz="2400" dirty="0" smtClean="0"/>
              <a:t>Position evidenced by dialects with obligatory </a:t>
            </a:r>
            <a:r>
              <a:rPr lang="en-US" sz="2400" dirty="0" err="1" smtClean="0"/>
              <a:t>ResP</a:t>
            </a:r>
            <a:r>
              <a:rPr lang="en-US" sz="2400" dirty="0" smtClean="0"/>
              <a:t> (e.g. a Middle German variety spoken in </a:t>
            </a:r>
            <a:r>
              <a:rPr lang="en-US" sz="2400" dirty="0" err="1" smtClean="0"/>
              <a:t>Lubica</a:t>
            </a:r>
            <a:r>
              <a:rPr lang="en-US" sz="2400" dirty="0" smtClean="0"/>
              <a:t>), cf. Trutkowski &amp; </a:t>
            </a:r>
            <a:r>
              <a:rPr lang="en-US" sz="2400" dirty="0" err="1" smtClean="0"/>
              <a:t>Weiß</a:t>
            </a:r>
            <a:r>
              <a:rPr lang="en-US" sz="2400" dirty="0" smtClean="0"/>
              <a:t> (2016)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	</a:t>
            </a:r>
            <a:r>
              <a:rPr lang="en-US" sz="2400" b="1" i="1" dirty="0" err="1" smtClean="0"/>
              <a:t>dr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maorermeystr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vozər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bae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uns</a:t>
            </a:r>
            <a:r>
              <a:rPr lang="en-US" sz="2400" b="1" i="1" dirty="0" smtClean="0"/>
              <a:t> hat </a:t>
            </a:r>
            <a:r>
              <a:rPr lang="en-US" sz="2400" b="1" i="1" dirty="0" err="1" smtClean="0"/>
              <a:t>gəorpt</a:t>
            </a:r>
            <a:endParaRPr lang="en-US" sz="2400" b="1" i="1" dirty="0" smtClean="0"/>
          </a:p>
          <a:p>
            <a:pPr>
              <a:buNone/>
            </a:pPr>
            <a:r>
              <a:rPr lang="en-US" sz="2400" dirty="0" smtClean="0"/>
              <a:t>	the </a:t>
            </a:r>
            <a:r>
              <a:rPr lang="en-US" sz="2400" dirty="0" err="1" smtClean="0"/>
              <a:t>bricklayer.masc.sg.Nom</a:t>
            </a:r>
            <a:r>
              <a:rPr lang="en-US" sz="2400" dirty="0" smtClean="0"/>
              <a:t> RK-he at us has worked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2800" b="1" u="sng" dirty="0" smtClean="0"/>
              <a:t>Variant 2</a:t>
            </a:r>
            <a:r>
              <a:rPr lang="en-US" sz="2800" b="1" dirty="0" smtClean="0"/>
              <a:t>: (Covert) </a:t>
            </a:r>
            <a:r>
              <a:rPr lang="en-US" sz="2800" b="1" dirty="0" err="1" smtClean="0"/>
              <a:t>ResP</a:t>
            </a:r>
            <a:r>
              <a:rPr lang="en-US" sz="2800" b="1" dirty="0" smtClean="0"/>
              <a:t> in C</a:t>
            </a:r>
          </a:p>
          <a:p>
            <a:r>
              <a:rPr lang="de-DE" sz="2400" dirty="0" err="1" smtClean="0"/>
              <a:t>Silent</a:t>
            </a:r>
            <a:r>
              <a:rPr lang="de-DE" sz="2400" dirty="0" smtClean="0"/>
              <a:t> </a:t>
            </a:r>
            <a:r>
              <a:rPr lang="de-DE" sz="2400" dirty="0" err="1" smtClean="0"/>
              <a:t>ResP</a:t>
            </a:r>
            <a:r>
              <a:rPr lang="de-DE" sz="2400" dirty="0" smtClean="0"/>
              <a:t> </a:t>
            </a:r>
            <a:r>
              <a:rPr lang="de-DE" sz="2400" dirty="0" err="1" smtClean="0"/>
              <a:t>licenses</a:t>
            </a:r>
            <a:r>
              <a:rPr lang="de-DE" sz="2400" dirty="0" smtClean="0"/>
              <a:t> </a:t>
            </a:r>
            <a:r>
              <a:rPr lang="de-DE" sz="2400" dirty="0" err="1" smtClean="0"/>
              <a:t>phi</a:t>
            </a:r>
            <a:r>
              <a:rPr lang="de-DE" sz="2400" dirty="0" smtClean="0"/>
              <a:t> (</a:t>
            </a:r>
            <a:r>
              <a:rPr lang="de-DE" sz="2400" dirty="0" err="1" smtClean="0"/>
              <a:t>person</a:t>
            </a:r>
            <a:r>
              <a:rPr lang="de-DE" sz="2400" dirty="0" smtClean="0"/>
              <a:t>)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RP (</a:t>
            </a:r>
            <a:r>
              <a:rPr lang="de-DE" sz="2400" dirty="0" err="1" smtClean="0"/>
              <a:t>through</a:t>
            </a:r>
            <a:r>
              <a:rPr lang="de-DE" sz="2400" dirty="0" smtClean="0"/>
              <a:t> </a:t>
            </a:r>
            <a:r>
              <a:rPr lang="de-DE" sz="2400" dirty="0" err="1" smtClean="0"/>
              <a:t>Spec</a:t>
            </a:r>
            <a:r>
              <a:rPr lang="de-DE" sz="2400" dirty="0" smtClean="0"/>
              <a:t> Head </a:t>
            </a:r>
            <a:r>
              <a:rPr lang="de-DE" sz="2400" dirty="0" err="1" smtClean="0"/>
              <a:t>agr</a:t>
            </a:r>
            <a:r>
              <a:rPr lang="de-DE" sz="2400" dirty="0" smtClean="0"/>
              <a:t>), </a:t>
            </a:r>
            <a:r>
              <a:rPr lang="de-DE" sz="2400" dirty="0" err="1" smtClean="0"/>
              <a:t>supports</a:t>
            </a:r>
            <a:r>
              <a:rPr lang="de-DE" sz="2400" dirty="0" smtClean="0"/>
              <a:t> </a:t>
            </a:r>
            <a:r>
              <a:rPr lang="de-DE" sz="2400" dirty="0" err="1" smtClean="0"/>
              <a:t>defective</a:t>
            </a:r>
            <a:r>
              <a:rPr lang="de-DE" sz="2400" dirty="0" smtClean="0"/>
              <a:t> RP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(partial null </a:t>
            </a:r>
            <a:r>
              <a:rPr lang="de-DE" sz="2400" dirty="0" err="1" smtClean="0"/>
              <a:t>pronoun-like</a:t>
            </a:r>
            <a:r>
              <a:rPr lang="de-DE" sz="2400" dirty="0" smtClean="0"/>
              <a:t>)    </a:t>
            </a:r>
          </a:p>
          <a:p>
            <a:r>
              <a:rPr lang="de-DE" sz="2400" u="sng" dirty="0" smtClean="0"/>
              <a:t>Problem </a:t>
            </a:r>
            <a:r>
              <a:rPr lang="de-DE" sz="2400" u="sng" dirty="0" err="1" smtClean="0"/>
              <a:t>here</a:t>
            </a:r>
            <a:r>
              <a:rPr lang="de-DE" sz="2400" dirty="0" smtClean="0"/>
              <a:t>: A null </a:t>
            </a:r>
            <a:r>
              <a:rPr lang="de-DE" sz="2400" dirty="0" err="1" smtClean="0"/>
              <a:t>category</a:t>
            </a:r>
            <a:r>
              <a:rPr lang="de-DE" sz="2400" dirty="0" smtClean="0"/>
              <a:t> </a:t>
            </a:r>
            <a:r>
              <a:rPr lang="de-DE" sz="2400" dirty="0" err="1" smtClean="0"/>
              <a:t>licenses</a:t>
            </a:r>
            <a:r>
              <a:rPr lang="de-DE" sz="2400" dirty="0" smtClean="0"/>
              <a:t> a null </a:t>
            </a:r>
            <a:r>
              <a:rPr lang="de-DE" sz="2400" dirty="0" err="1" smtClean="0"/>
              <a:t>category</a:t>
            </a:r>
            <a:endParaRPr lang="de-DE" sz="2400" dirty="0" smtClean="0"/>
          </a:p>
          <a:p>
            <a:pPr>
              <a:buNone/>
            </a:pPr>
            <a:endParaRPr lang="en-US" sz="2800" b="1" dirty="0" smtClean="0"/>
          </a:p>
          <a:p>
            <a:endParaRPr lang="en-US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The NRRC </a:t>
            </a:r>
            <a:r>
              <a:rPr lang="de-DE" dirty="0" err="1" smtClean="0"/>
              <a:t>Structure</a:t>
            </a:r>
            <a:r>
              <a:rPr lang="de-DE" dirty="0" smtClean="0"/>
              <a:t> (Alternative)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sz="2400" dirty="0" smtClean="0"/>
              <a:t>		   DP  			     </a:t>
            </a:r>
            <a:r>
              <a:rPr lang="de-DE" sz="2400" b="1" dirty="0" err="1" smtClean="0"/>
              <a:t>Assumption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that</a:t>
            </a:r>
            <a:r>
              <a:rPr lang="de-DE" sz="2400" b="1" dirty="0" smtClean="0"/>
              <a:t> (</a:t>
            </a:r>
            <a:r>
              <a:rPr lang="de-DE" sz="2400" b="1" dirty="0" err="1" smtClean="0"/>
              <a:t>silent</a:t>
            </a:r>
            <a:r>
              <a:rPr lang="de-DE" sz="2400" b="1" dirty="0" smtClean="0"/>
              <a:t>) </a:t>
            </a:r>
            <a:r>
              <a:rPr lang="de-DE" sz="2400" b="1" dirty="0" err="1" smtClean="0"/>
              <a:t>ResPs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are</a:t>
            </a:r>
            <a:r>
              <a:rPr lang="de-DE" sz="2400" b="1" dirty="0" smtClean="0"/>
              <a:t> in C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400" dirty="0" smtClean="0"/>
              <a:t>	     D'        RC				           </a:t>
            </a:r>
            <a:r>
              <a:rPr lang="de-DE" sz="1900" dirty="0" smtClean="0"/>
              <a:t>(not </a:t>
            </a:r>
            <a:r>
              <a:rPr lang="de-DE" sz="1900" dirty="0" err="1" smtClean="0"/>
              <a:t>assumed</a:t>
            </a:r>
            <a:r>
              <a:rPr lang="de-DE" sz="1900" dirty="0" smtClean="0"/>
              <a:t> in Sternefeld 2006)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400" dirty="0" smtClean="0"/>
              <a:t>    D </a:t>
            </a:r>
            <a:r>
              <a:rPr lang="de-DE" sz="2000" dirty="0" smtClean="0"/>
              <a:t>	  …			 </a:t>
            </a:r>
            <a:r>
              <a:rPr lang="de-DE" sz="2400" dirty="0" smtClean="0"/>
              <a:t>CP</a:t>
            </a:r>
          </a:p>
          <a:p>
            <a:pPr>
              <a:buNone/>
            </a:pPr>
            <a:r>
              <a:rPr lang="de-DE" sz="2000" dirty="0" smtClean="0"/>
              <a:t>  </a:t>
            </a:r>
            <a:r>
              <a:rPr lang="de-DE" sz="2400" dirty="0" smtClean="0"/>
              <a:t>Ich</a:t>
            </a:r>
            <a:r>
              <a:rPr lang="de-DE" sz="2000" dirty="0" smtClean="0"/>
              <a:t>				</a:t>
            </a:r>
          </a:p>
          <a:p>
            <a:pPr>
              <a:buNone/>
            </a:pPr>
            <a:r>
              <a:rPr lang="de-DE" sz="2200" dirty="0" smtClean="0"/>
              <a:t>[</a:t>
            </a:r>
            <a:r>
              <a:rPr lang="de-DE" sz="2200" dirty="0" err="1" smtClean="0"/>
              <a:t>Pers</a:t>
            </a:r>
            <a:r>
              <a:rPr lang="de-DE" sz="2200" dirty="0" smtClean="0"/>
              <a:t>, Gen, </a:t>
            </a:r>
            <a:r>
              <a:rPr lang="de-DE" sz="2200" dirty="0" err="1" smtClean="0"/>
              <a:t>Num</a:t>
            </a:r>
            <a:r>
              <a:rPr lang="de-DE" sz="2200" dirty="0" smtClean="0"/>
              <a:t>] </a:t>
            </a:r>
            <a:r>
              <a:rPr lang="de-DE" sz="800" dirty="0" smtClean="0"/>
              <a:t>		            </a:t>
            </a:r>
            <a:r>
              <a:rPr lang="de-DE" sz="2400" dirty="0" err="1" smtClean="0"/>
              <a:t>DP</a:t>
            </a:r>
            <a:r>
              <a:rPr lang="de-DE" sz="2400" baseline="-25000" dirty="0" err="1" smtClean="0"/>
              <a:t>i</a:t>
            </a:r>
            <a:r>
              <a:rPr lang="de-DE" sz="2400" dirty="0" smtClean="0"/>
              <a:t>		  C'</a:t>
            </a:r>
          </a:p>
          <a:p>
            <a:pPr>
              <a:buNone/>
            </a:pPr>
            <a:r>
              <a:rPr lang="de-DE" sz="2400" dirty="0" smtClean="0"/>
              <a:t>			            [</a:t>
            </a:r>
            <a:r>
              <a:rPr lang="de-DE" sz="2400" cap="small" dirty="0" err="1" smtClean="0"/>
              <a:t>relpro</a:t>
            </a:r>
            <a:r>
              <a:rPr lang="de-DE" sz="2400" dirty="0" smtClean="0"/>
              <a:t>]             [</a:t>
            </a:r>
            <a:r>
              <a:rPr lang="de-DE" sz="1600" dirty="0" smtClean="0">
                <a:latin typeface="Wingdings 3" pitchFamily="18" charset="2"/>
                <a:sym typeface="Wingdings 2"/>
              </a:rPr>
              <a:t></a:t>
            </a:r>
            <a:r>
              <a:rPr lang="de-DE" sz="2400" cap="small" dirty="0" err="1" smtClean="0"/>
              <a:t>relpro</a:t>
            </a:r>
            <a:r>
              <a:rPr lang="de-DE" sz="1600" dirty="0" smtClean="0">
                <a:sym typeface="Wingdings 2"/>
              </a:rPr>
              <a:t></a:t>
            </a:r>
            <a:r>
              <a:rPr lang="de-DE" sz="2400" dirty="0" smtClean="0"/>
              <a:t>]</a:t>
            </a:r>
          </a:p>
          <a:p>
            <a:pPr>
              <a:buNone/>
            </a:pPr>
            <a:r>
              <a:rPr lang="de-DE" sz="2400" dirty="0" smtClean="0"/>
              <a:t>				</a:t>
            </a:r>
          </a:p>
          <a:p>
            <a:pPr>
              <a:buNone/>
            </a:pPr>
            <a:r>
              <a:rPr lang="de-DE" sz="2400" dirty="0" smtClean="0"/>
              <a:t>			       der	 (</a:t>
            </a:r>
            <a:r>
              <a:rPr lang="de-DE" sz="2400" dirty="0" err="1" smtClean="0"/>
              <a:t>ResP</a:t>
            </a:r>
            <a:r>
              <a:rPr lang="de-DE" sz="2400" dirty="0" smtClean="0"/>
              <a:t>)	 C		  VP</a:t>
            </a:r>
          </a:p>
          <a:p>
            <a:pPr>
              <a:buNone/>
            </a:pPr>
            <a:r>
              <a:rPr lang="de-DE" sz="2400" dirty="0" smtClean="0"/>
              <a:t> 				              [</a:t>
            </a:r>
            <a:r>
              <a:rPr lang="de-DE" sz="1600" dirty="0" smtClean="0">
                <a:latin typeface="Wingdings 3" pitchFamily="18" charset="2"/>
                <a:sym typeface="Wingdings 2"/>
              </a:rPr>
              <a:t></a:t>
            </a:r>
            <a:r>
              <a:rPr lang="de-DE" sz="2400" cap="small" dirty="0" err="1" smtClean="0"/>
              <a:t>relpro</a:t>
            </a:r>
            <a:r>
              <a:rPr lang="de-DE" sz="1600" dirty="0" smtClean="0">
                <a:sym typeface="Wingdings 2"/>
              </a:rPr>
              <a:t></a:t>
            </a:r>
            <a:r>
              <a:rPr lang="de-DE" sz="2400" dirty="0" smtClean="0"/>
              <a:t>]</a:t>
            </a:r>
          </a:p>
          <a:p>
            <a:pPr>
              <a:buNone/>
            </a:pPr>
            <a:r>
              <a:rPr lang="de-DE" sz="2400" dirty="0" smtClean="0"/>
              <a:t>					 (</a:t>
            </a:r>
            <a:r>
              <a:rPr lang="de-DE" sz="2400" dirty="0" err="1" smtClean="0"/>
              <a:t>ResP</a:t>
            </a:r>
            <a:r>
              <a:rPr lang="de-DE" sz="2400" dirty="0" smtClean="0"/>
              <a:t>)	           </a:t>
            </a:r>
            <a:r>
              <a:rPr lang="de-DE" sz="2400" dirty="0" err="1" smtClean="0"/>
              <a:t>t</a:t>
            </a:r>
            <a:r>
              <a:rPr lang="de-DE" sz="2400" baseline="-25000" dirty="0" err="1" smtClean="0"/>
              <a:t>i</a:t>
            </a:r>
            <a:r>
              <a:rPr lang="de-DE" sz="2400" dirty="0" smtClean="0"/>
              <a:t>	schlafe		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err="1" smtClean="0"/>
              <a:t>Silent</a:t>
            </a:r>
            <a:r>
              <a:rPr lang="de-DE" sz="2400" dirty="0" smtClean="0"/>
              <a:t> </a:t>
            </a:r>
            <a:r>
              <a:rPr lang="de-DE" sz="2400" dirty="0" err="1" smtClean="0"/>
              <a:t>ResP</a:t>
            </a:r>
            <a:r>
              <a:rPr lang="de-DE" sz="2400" dirty="0" smtClean="0"/>
              <a:t> </a:t>
            </a:r>
            <a:r>
              <a:rPr lang="de-DE" sz="2400" dirty="0" err="1" smtClean="0"/>
              <a:t>licenses</a:t>
            </a:r>
            <a:r>
              <a:rPr lang="de-DE" sz="2400" dirty="0" smtClean="0"/>
              <a:t> </a:t>
            </a:r>
            <a:r>
              <a:rPr lang="de-DE" sz="2400" dirty="0" err="1" smtClean="0"/>
              <a:t>phi</a:t>
            </a:r>
            <a:r>
              <a:rPr lang="de-DE" sz="2400" dirty="0" smtClean="0"/>
              <a:t> (</a:t>
            </a:r>
            <a:r>
              <a:rPr lang="de-DE" sz="2400" dirty="0" err="1" smtClean="0"/>
              <a:t>person</a:t>
            </a:r>
            <a:r>
              <a:rPr lang="de-DE" sz="2400" dirty="0" smtClean="0"/>
              <a:t>)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RP (</a:t>
            </a:r>
            <a:r>
              <a:rPr lang="de-DE" sz="2400" dirty="0" err="1" smtClean="0"/>
              <a:t>through</a:t>
            </a:r>
            <a:r>
              <a:rPr lang="de-DE" sz="2400" dirty="0" smtClean="0"/>
              <a:t> </a:t>
            </a:r>
            <a:r>
              <a:rPr lang="de-DE" sz="2400" dirty="0" err="1" smtClean="0"/>
              <a:t>Spec</a:t>
            </a:r>
            <a:r>
              <a:rPr lang="de-DE" sz="2400" dirty="0" smtClean="0"/>
              <a:t> Head </a:t>
            </a:r>
            <a:r>
              <a:rPr lang="de-DE" sz="2400" dirty="0" err="1" smtClean="0"/>
              <a:t>agr</a:t>
            </a:r>
            <a:r>
              <a:rPr lang="de-DE" sz="2400" dirty="0" smtClean="0"/>
              <a:t>),</a:t>
            </a:r>
          </a:p>
          <a:p>
            <a:pPr>
              <a:buNone/>
            </a:pPr>
            <a:r>
              <a:rPr lang="de-DE" sz="2400" dirty="0" err="1" smtClean="0"/>
              <a:t>supports</a:t>
            </a:r>
            <a:r>
              <a:rPr lang="de-DE" sz="2400" dirty="0" smtClean="0"/>
              <a:t> </a:t>
            </a:r>
            <a:r>
              <a:rPr lang="de-DE" sz="2400" dirty="0" err="1" smtClean="0"/>
              <a:t>defective</a:t>
            </a:r>
            <a:r>
              <a:rPr lang="de-DE" sz="2400" dirty="0" smtClean="0"/>
              <a:t> RP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(partial null </a:t>
            </a:r>
            <a:r>
              <a:rPr lang="de-DE" sz="2400" dirty="0" err="1" smtClean="0"/>
              <a:t>pronoun-like</a:t>
            </a:r>
            <a:r>
              <a:rPr lang="de-DE" sz="2400" dirty="0" smtClean="0"/>
              <a:t>)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47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1403648" y="191683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691680" y="191683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H="1">
            <a:off x="971600" y="2348880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3851920" y="2852936"/>
            <a:ext cx="57606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427984" y="2852936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4427984" y="3861048"/>
            <a:ext cx="936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5364088" y="3861048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leichschenkliges Dreieck 30"/>
          <p:cNvSpPr/>
          <p:nvPr/>
        </p:nvSpPr>
        <p:spPr>
          <a:xfrm>
            <a:off x="5796136" y="4509120"/>
            <a:ext cx="936104" cy="3600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 Verbindung 38"/>
          <p:cNvCxnSpPr/>
          <p:nvPr/>
        </p:nvCxnSpPr>
        <p:spPr>
          <a:xfrm>
            <a:off x="1259632" y="234888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2987824" y="386104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3275856" y="386104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Three</a:t>
            </a:r>
            <a:r>
              <a:rPr lang="de-DE" dirty="0" smtClean="0"/>
              <a:t> Agreement Options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200" b="1" dirty="0" err="1" smtClean="0"/>
              <a:t>Sg</a:t>
            </a:r>
            <a:r>
              <a:rPr lang="de-DE" sz="2200" dirty="0" smtClean="0"/>
              <a:t>: </a:t>
            </a:r>
            <a:r>
              <a:rPr lang="de-DE" sz="2200" u="sng" dirty="0" smtClean="0"/>
              <a:t>Non-</a:t>
            </a:r>
            <a:r>
              <a:rPr lang="de-DE" sz="2200" u="sng" dirty="0" err="1" smtClean="0"/>
              <a:t>person</a:t>
            </a:r>
            <a:r>
              <a:rPr lang="de-DE" sz="2200" u="sng" dirty="0" smtClean="0"/>
              <a:t> </a:t>
            </a:r>
            <a:r>
              <a:rPr lang="de-DE" sz="2200" u="sng" dirty="0" err="1" smtClean="0"/>
              <a:t>agreement</a:t>
            </a:r>
            <a:r>
              <a:rPr lang="de-DE" sz="2200" dirty="0" smtClean="0"/>
              <a:t> (3rd): [+Gender] Agreement</a:t>
            </a:r>
            <a:endParaRPr lang="de-DE" sz="2200" u="sng" dirty="0" smtClean="0"/>
          </a:p>
          <a:p>
            <a:r>
              <a:rPr lang="de-DE" sz="2200" b="1" dirty="0" err="1" smtClean="0"/>
              <a:t>Pl</a:t>
            </a:r>
            <a:r>
              <a:rPr lang="de-DE" sz="2200" dirty="0" smtClean="0"/>
              <a:t>:</a:t>
            </a:r>
            <a:r>
              <a:rPr lang="de-DE" sz="2200" b="1" dirty="0" smtClean="0"/>
              <a:t> </a:t>
            </a:r>
            <a:r>
              <a:rPr lang="de-DE" sz="2200" u="sng" dirty="0" smtClean="0"/>
              <a:t>Person </a:t>
            </a:r>
            <a:r>
              <a:rPr lang="de-DE" sz="2200" u="sng" dirty="0" err="1" smtClean="0"/>
              <a:t>agreement</a:t>
            </a:r>
            <a:r>
              <a:rPr lang="de-DE" sz="2200" dirty="0" smtClean="0"/>
              <a:t> (non-3rd): [-Gender] Agreement + </a:t>
            </a:r>
            <a:r>
              <a:rPr lang="de-DE" sz="2200" dirty="0" err="1" smtClean="0"/>
              <a:t>silent</a:t>
            </a:r>
            <a:r>
              <a:rPr lang="de-DE" sz="2200" dirty="0" smtClean="0"/>
              <a:t> </a:t>
            </a:r>
            <a:r>
              <a:rPr lang="de-DE" sz="2200" dirty="0" err="1" smtClean="0"/>
              <a:t>ResP</a:t>
            </a: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</a:t>
            </a:r>
            <a:r>
              <a:rPr lang="de-DE" sz="2200" b="1" dirty="0" smtClean="0"/>
              <a:t>!</a:t>
            </a:r>
            <a:r>
              <a:rPr lang="de-DE" sz="2200" dirty="0" smtClean="0"/>
              <a:t> </a:t>
            </a:r>
            <a:r>
              <a:rPr lang="en-US" sz="2200" dirty="0" smtClean="0"/>
              <a:t>Silent </a:t>
            </a:r>
            <a:r>
              <a:rPr lang="en-US" sz="2200" dirty="0" err="1" smtClean="0"/>
              <a:t>ResP</a:t>
            </a:r>
            <a:r>
              <a:rPr lang="en-US" sz="2200" dirty="0" smtClean="0"/>
              <a:t> combines with [-Gender], but not with [+Gender] agreement</a:t>
            </a:r>
          </a:p>
          <a:p>
            <a:pPr marL="0" indent="0">
              <a:spcAft>
                <a:spcPts val="480"/>
              </a:spcAft>
              <a:buNone/>
            </a:pPr>
            <a:r>
              <a:rPr lang="en-US" sz="2200" dirty="0" smtClean="0"/>
              <a:t>When Gender agreement does not apply, a </a:t>
            </a:r>
            <a:r>
              <a:rPr lang="en-US" sz="2200" dirty="0" err="1" smtClean="0"/>
              <a:t>ResP</a:t>
            </a:r>
            <a:r>
              <a:rPr lang="en-US" sz="2200" dirty="0" smtClean="0"/>
              <a:t> must be overtly </a:t>
            </a:r>
            <a:r>
              <a:rPr lang="en-US" sz="2200" dirty="0" err="1" smtClean="0"/>
              <a:t>realised</a:t>
            </a:r>
            <a:r>
              <a:rPr lang="en-US" sz="2200" dirty="0" smtClean="0"/>
              <a:t> </a:t>
            </a:r>
          </a:p>
          <a:p>
            <a:r>
              <a:rPr lang="de-DE" sz="2200" b="1" dirty="0" err="1" smtClean="0"/>
              <a:t>Sg</a:t>
            </a:r>
            <a:r>
              <a:rPr lang="de-DE" sz="2200" b="1" dirty="0" smtClean="0"/>
              <a:t>/</a:t>
            </a:r>
            <a:r>
              <a:rPr lang="de-DE" sz="2200" b="1" dirty="0" err="1" smtClean="0"/>
              <a:t>Pl</a:t>
            </a:r>
            <a:r>
              <a:rPr lang="de-DE" sz="2200" dirty="0" smtClean="0"/>
              <a:t>: </a:t>
            </a:r>
            <a:r>
              <a:rPr lang="de-DE" sz="2200" u="sng" dirty="0" err="1" smtClean="0"/>
              <a:t>ResP</a:t>
            </a:r>
            <a:r>
              <a:rPr lang="de-DE" sz="2200" u="sng" dirty="0" smtClean="0"/>
              <a:t> </a:t>
            </a:r>
            <a:r>
              <a:rPr lang="de-DE" sz="2200" u="sng" dirty="0" err="1" smtClean="0"/>
              <a:t>agreement</a:t>
            </a:r>
            <a:endParaRPr lang="de-DE" sz="2200" u="sng" dirty="0" smtClean="0"/>
          </a:p>
          <a:p>
            <a:pPr>
              <a:buNone/>
            </a:pPr>
            <a:r>
              <a:rPr lang="de-DE" sz="2200" dirty="0" smtClean="0"/>
              <a:t>	Overt </a:t>
            </a:r>
            <a:r>
              <a:rPr lang="de-DE" sz="2200" dirty="0" err="1" smtClean="0"/>
              <a:t>realisation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RP's</a:t>
            </a:r>
            <a:r>
              <a:rPr lang="de-DE" sz="2200" dirty="0" smtClean="0"/>
              <a:t> </a:t>
            </a:r>
            <a:r>
              <a:rPr lang="de-DE" sz="2200" dirty="0" err="1" smtClean="0"/>
              <a:t>missing</a:t>
            </a:r>
            <a:r>
              <a:rPr lang="de-DE" sz="2200" dirty="0" smtClean="0"/>
              <a:t>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features</a:t>
            </a:r>
            <a:r>
              <a:rPr lang="de-DE" sz="2200" dirty="0" smtClean="0"/>
              <a:t> (not </a:t>
            </a:r>
            <a:r>
              <a:rPr lang="de-DE" sz="2200" dirty="0" err="1" smtClean="0"/>
              <a:t>compatible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Gender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)</a:t>
            </a:r>
          </a:p>
          <a:p>
            <a:pPr>
              <a:buNone/>
            </a:pPr>
            <a:endParaRPr lang="de-DE" sz="400" dirty="0" smtClean="0"/>
          </a:p>
          <a:p>
            <a:pPr marL="342900" lvl="1" indent="-342900">
              <a:buNone/>
            </a:pPr>
            <a:r>
              <a:rPr lang="de-DE" sz="2200" dirty="0" smtClean="0"/>
              <a:t>	1/2 </a:t>
            </a:r>
            <a:r>
              <a:rPr lang="de-DE" sz="2200" dirty="0" err="1" smtClean="0"/>
              <a:t>person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singular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seen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defective</a:t>
            </a:r>
            <a:r>
              <a:rPr lang="de-DE" sz="2200" dirty="0" smtClean="0"/>
              <a:t>/not </a:t>
            </a:r>
            <a:r>
              <a:rPr lang="de-DE" sz="2200" dirty="0" err="1" smtClean="0"/>
              <a:t>spelled</a:t>
            </a:r>
            <a:r>
              <a:rPr lang="de-DE" sz="2200" dirty="0" smtClean="0"/>
              <a:t> out </a:t>
            </a:r>
            <a:r>
              <a:rPr lang="de-DE" sz="2200" dirty="0" err="1" smtClean="0"/>
              <a:t>ResP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endParaRPr lang="de-DE" sz="2200" dirty="0" smtClean="0"/>
          </a:p>
          <a:p>
            <a:pPr marL="342900" lvl="1" indent="-342900">
              <a:buNone/>
            </a:pPr>
            <a:endParaRPr lang="de-DE" sz="500" dirty="0" smtClean="0"/>
          </a:p>
          <a:p>
            <a:pPr marL="342900" lvl="1" indent="-342900">
              <a:buNone/>
            </a:pPr>
            <a:r>
              <a:rPr lang="de-DE" sz="2000" dirty="0" smtClean="0"/>
              <a:t>	</a:t>
            </a:r>
            <a:r>
              <a:rPr lang="de-DE" sz="2000" dirty="0" err="1" smtClean="0"/>
              <a:t>Assumption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"</a:t>
            </a:r>
            <a:r>
              <a:rPr lang="de-DE" sz="2000" dirty="0" err="1" smtClean="0"/>
              <a:t>reverse</a:t>
            </a:r>
            <a:r>
              <a:rPr lang="de-DE" sz="2000" dirty="0" smtClean="0"/>
              <a:t>" (</a:t>
            </a:r>
            <a:r>
              <a:rPr lang="de-DE" sz="2000" dirty="0" err="1" smtClean="0"/>
              <a:t>degraded</a:t>
            </a:r>
            <a:r>
              <a:rPr lang="de-DE" sz="2000" dirty="0" smtClean="0"/>
              <a:t>/</a:t>
            </a:r>
            <a:r>
              <a:rPr lang="de-DE" sz="2000" dirty="0" err="1" smtClean="0"/>
              <a:t>ungrammatical</a:t>
            </a:r>
            <a:r>
              <a:rPr lang="de-DE" sz="2000" dirty="0" smtClean="0"/>
              <a:t>) </a:t>
            </a:r>
            <a:r>
              <a:rPr lang="de-DE" sz="2000" dirty="0" err="1" smtClean="0"/>
              <a:t>patterns</a:t>
            </a:r>
            <a:r>
              <a:rPr lang="de-DE" sz="2000" dirty="0" smtClean="0"/>
              <a:t> (</a:t>
            </a:r>
            <a:r>
              <a:rPr lang="de-DE" sz="2000" u="sng" dirty="0" err="1" smtClean="0"/>
              <a:t>sg</a:t>
            </a:r>
            <a:r>
              <a:rPr lang="de-DE" sz="2000" dirty="0" smtClean="0"/>
              <a:t>: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</a:t>
            </a:r>
            <a:r>
              <a:rPr lang="de-DE" sz="2000" dirty="0" err="1" smtClean="0"/>
              <a:t>agr</a:t>
            </a:r>
            <a:r>
              <a:rPr lang="de-DE" sz="2000" dirty="0" smtClean="0"/>
              <a:t>; </a:t>
            </a:r>
            <a:r>
              <a:rPr lang="de-DE" sz="2000" u="sng" dirty="0" err="1" smtClean="0"/>
              <a:t>pl</a:t>
            </a:r>
            <a:r>
              <a:rPr lang="de-DE" sz="2000" dirty="0" smtClean="0"/>
              <a:t>: non-</a:t>
            </a:r>
            <a:r>
              <a:rPr lang="de-DE" sz="2000" dirty="0" err="1" smtClean="0"/>
              <a:t>person</a:t>
            </a:r>
            <a:r>
              <a:rPr lang="de-DE" sz="2000" dirty="0" smtClean="0"/>
              <a:t> </a:t>
            </a:r>
            <a:r>
              <a:rPr lang="de-DE" sz="2000" dirty="0" err="1" smtClean="0"/>
              <a:t>agr</a:t>
            </a:r>
            <a:r>
              <a:rPr lang="de-DE" sz="2000" dirty="0" smtClean="0"/>
              <a:t>) </a:t>
            </a:r>
            <a:r>
              <a:rPr lang="de-DE" sz="2000" dirty="0" err="1" smtClean="0"/>
              <a:t>stem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different </a:t>
            </a:r>
            <a:r>
              <a:rPr lang="de-DE" sz="2000" dirty="0" err="1" smtClean="0"/>
              <a:t>sources</a:t>
            </a:r>
            <a:r>
              <a:rPr lang="de-DE" sz="2000" dirty="0" smtClean="0"/>
              <a:t>:</a:t>
            </a:r>
          </a:p>
          <a:p>
            <a:pPr marL="342900" lvl="1" indent="-342900">
              <a:buNone/>
            </a:pPr>
            <a:endParaRPr lang="de-DE" sz="900" dirty="0" smtClean="0"/>
          </a:p>
          <a:p>
            <a:pPr marL="342900" lvl="1" indent="-342900">
              <a:buNone/>
            </a:pPr>
            <a:r>
              <a:rPr lang="de-DE" sz="2000" dirty="0" smtClean="0"/>
              <a:t>	-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plural,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feature</a:t>
            </a:r>
            <a:r>
              <a:rPr lang="de-DE" sz="2000" dirty="0" smtClean="0"/>
              <a:t> </a:t>
            </a:r>
            <a:r>
              <a:rPr lang="de-DE" sz="2000" dirty="0" err="1" smtClean="0"/>
              <a:t>clash</a:t>
            </a:r>
            <a:r>
              <a:rPr lang="de-DE" sz="2000" dirty="0" smtClean="0"/>
              <a:t> </a:t>
            </a:r>
            <a:r>
              <a:rPr lang="en-US" sz="2000" dirty="0" smtClean="0"/>
              <a:t>*[+Num/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+Gen</a:t>
            </a:r>
            <a:r>
              <a:rPr lang="en-US" sz="2000" dirty="0" smtClean="0"/>
              <a:t>]) =&gt; ungrammatical</a:t>
            </a:r>
            <a:br>
              <a:rPr lang="en-US" sz="2000" dirty="0" smtClean="0"/>
            </a:br>
            <a:r>
              <a:rPr lang="en-US" sz="2000" dirty="0" smtClean="0"/>
              <a:t>- In the singular, the </a:t>
            </a:r>
            <a:r>
              <a:rPr lang="en-US" sz="2000" dirty="0" err="1" smtClean="0"/>
              <a:t>ResP</a:t>
            </a:r>
            <a:r>
              <a:rPr lang="en-US" sz="2000" dirty="0" smtClean="0"/>
              <a:t> is not overtly spelled out =&gt; degraded (see Exp III)</a:t>
            </a: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Remark</a:t>
            </a:r>
            <a:r>
              <a:rPr lang="de-DE" dirty="0" smtClean="0"/>
              <a:t> on </a:t>
            </a:r>
            <a:r>
              <a:rPr lang="de-DE" dirty="0" err="1" smtClean="0"/>
              <a:t>Dialects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txBody>
          <a:bodyPr>
            <a:normAutofit/>
          </a:bodyPr>
          <a:lstStyle/>
          <a:p>
            <a:r>
              <a:rPr lang="de-DE" sz="2000" dirty="0" err="1" smtClean="0"/>
              <a:t>When</a:t>
            </a:r>
            <a:r>
              <a:rPr lang="de-DE" sz="2000" dirty="0" smtClean="0"/>
              <a:t> an NRRC </a:t>
            </a:r>
            <a:r>
              <a:rPr lang="de-DE" sz="2000" dirty="0" err="1" smtClean="0"/>
              <a:t>contains</a:t>
            </a:r>
            <a:r>
              <a:rPr lang="de-DE" sz="2000" dirty="0" smtClean="0"/>
              <a:t> </a:t>
            </a:r>
            <a:r>
              <a:rPr lang="de-DE" sz="2000" dirty="0" err="1" smtClean="0"/>
              <a:t>only</a:t>
            </a:r>
            <a:r>
              <a:rPr lang="de-DE" sz="2000" dirty="0" smtClean="0"/>
              <a:t> a relative </a:t>
            </a:r>
            <a:r>
              <a:rPr lang="de-DE" sz="2000" dirty="0" err="1" smtClean="0"/>
              <a:t>complementiser</a:t>
            </a:r>
            <a:r>
              <a:rPr lang="de-DE" sz="2000" dirty="0" smtClean="0"/>
              <a:t> (RK),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expect</a:t>
            </a:r>
            <a:r>
              <a:rPr lang="de-DE" sz="2000" dirty="0" smtClean="0"/>
              <a:t>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</a:t>
            </a:r>
            <a:r>
              <a:rPr lang="de-DE" sz="2000" dirty="0" err="1" smtClean="0"/>
              <a:t>agreement</a:t>
            </a:r>
            <a:r>
              <a:rPr lang="de-DE" sz="2000" dirty="0" smtClean="0"/>
              <a:t> (in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singular</a:t>
            </a:r>
            <a:r>
              <a:rPr lang="de-DE" sz="2000" dirty="0" smtClean="0"/>
              <a:t>, </a:t>
            </a:r>
            <a:r>
              <a:rPr lang="de-DE" sz="2000" dirty="0" err="1" smtClean="0"/>
              <a:t>and</a:t>
            </a:r>
            <a:r>
              <a:rPr lang="de-DE" sz="2000" dirty="0" smtClean="0"/>
              <a:t> (</a:t>
            </a:r>
            <a:r>
              <a:rPr lang="de-DE" sz="2000" dirty="0" err="1" smtClean="0"/>
              <a:t>obviously</a:t>
            </a:r>
            <a:r>
              <a:rPr lang="de-DE" sz="2000" dirty="0" smtClean="0"/>
              <a:t>)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plural), </a:t>
            </a:r>
            <a:r>
              <a:rPr lang="de-DE" sz="2000" dirty="0" err="1" smtClean="0"/>
              <a:t>because</a:t>
            </a:r>
            <a:r>
              <a:rPr lang="de-DE" sz="2000" dirty="0" smtClean="0"/>
              <a:t> </a:t>
            </a:r>
            <a:r>
              <a:rPr lang="de-DE" sz="2000" dirty="0" err="1" smtClean="0"/>
              <a:t>there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RP (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element</a:t>
            </a:r>
            <a:r>
              <a:rPr lang="de-DE" sz="2000" dirty="0" smtClean="0"/>
              <a:t>)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could</a:t>
            </a:r>
            <a:r>
              <a:rPr lang="de-DE" sz="2000" dirty="0" smtClean="0"/>
              <a:t> </a:t>
            </a:r>
            <a:r>
              <a:rPr lang="de-DE" sz="2000" dirty="0" err="1" smtClean="0"/>
              <a:t>realise</a:t>
            </a:r>
            <a:r>
              <a:rPr lang="de-DE" sz="2000" dirty="0" smtClean="0"/>
              <a:t> Gender </a:t>
            </a:r>
            <a:r>
              <a:rPr lang="de-DE" sz="2000" dirty="0" err="1" smtClean="0"/>
              <a:t>agreement</a:t>
            </a:r>
            <a:endParaRPr lang="de-DE" sz="2000" dirty="0" smtClean="0"/>
          </a:p>
          <a:p>
            <a:endParaRPr lang="de-DE" sz="28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49</a:t>
            </a:fld>
            <a:endParaRPr lang="de-DE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813690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683568" y="544522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= </a:t>
            </a:r>
            <a:r>
              <a:rPr lang="de-DE" sz="2000" dirty="0" err="1" smtClean="0"/>
              <a:t>borne</a:t>
            </a:r>
            <a:r>
              <a:rPr lang="de-DE" sz="2000" dirty="0" smtClean="0"/>
              <a:t> out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(</a:t>
            </a:r>
            <a:r>
              <a:rPr lang="de-DE" sz="2000" i="1" dirty="0" err="1" smtClean="0"/>
              <a:t>SynAlm</a:t>
            </a:r>
            <a:r>
              <a:rPr lang="de-DE" sz="2000" dirty="0" smtClean="0"/>
              <a:t> </a:t>
            </a:r>
            <a:r>
              <a:rPr lang="de-DE" sz="2000" dirty="0" err="1" smtClean="0"/>
              <a:t>project</a:t>
            </a:r>
            <a:r>
              <a:rPr lang="de-DE" sz="2000" dirty="0" smtClean="0"/>
              <a:t>)</a:t>
            </a:r>
            <a:endParaRPr lang="de-DE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Phenomenon I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200" u="sng" dirty="0" smtClean="0"/>
              <a:t>1/2 </a:t>
            </a:r>
            <a:r>
              <a:rPr lang="de-DE" sz="2200" u="sng" dirty="0" err="1" smtClean="0"/>
              <a:t>person</a:t>
            </a:r>
            <a:r>
              <a:rPr lang="de-DE" sz="2200" u="sng" dirty="0" smtClean="0"/>
              <a:t> NRRCs in Standard German </a:t>
            </a:r>
            <a:r>
              <a:rPr lang="de-DE" sz="2200" u="sng" dirty="0" err="1" smtClean="0"/>
              <a:t>come</a:t>
            </a:r>
            <a:r>
              <a:rPr lang="de-DE" sz="2200" u="sng" dirty="0" smtClean="0"/>
              <a:t> in </a:t>
            </a:r>
            <a:r>
              <a:rPr lang="de-DE" sz="2200" u="sng" dirty="0" err="1" smtClean="0"/>
              <a:t>two</a:t>
            </a:r>
            <a:r>
              <a:rPr lang="de-DE" sz="2200" u="sng" dirty="0" smtClean="0"/>
              <a:t> </a:t>
            </a:r>
            <a:r>
              <a:rPr lang="de-DE" sz="2200" u="sng" dirty="0" err="1" smtClean="0"/>
              <a:t>versions</a:t>
            </a:r>
            <a:endParaRPr lang="de-DE" sz="2200" u="sng" dirty="0" smtClean="0"/>
          </a:p>
          <a:p>
            <a:pPr lvl="1"/>
            <a:r>
              <a:rPr lang="de-DE" sz="2200" dirty="0" err="1" smtClean="0"/>
              <a:t>without</a:t>
            </a:r>
            <a:r>
              <a:rPr lang="de-DE" sz="2200" dirty="0" smtClean="0"/>
              <a:t> </a:t>
            </a:r>
            <a:r>
              <a:rPr lang="de-DE" sz="2200" dirty="0" err="1" smtClean="0"/>
              <a:t>resumptive</a:t>
            </a:r>
            <a:r>
              <a:rPr lang="de-DE" sz="2200" dirty="0" smtClean="0"/>
              <a:t> </a:t>
            </a:r>
            <a:r>
              <a:rPr lang="de-DE" sz="2200" dirty="0" err="1" smtClean="0"/>
              <a:t>pronoun</a:t>
            </a:r>
            <a:r>
              <a:rPr lang="de-DE" sz="2200" dirty="0" smtClean="0"/>
              <a:t> (</a:t>
            </a:r>
            <a:r>
              <a:rPr lang="de-DE" sz="2200" dirty="0" err="1" smtClean="0"/>
              <a:t>no</a:t>
            </a:r>
            <a:r>
              <a:rPr lang="de-DE" sz="2200" dirty="0" smtClean="0"/>
              <a:t> </a:t>
            </a:r>
            <a:r>
              <a:rPr lang="de-DE" sz="2200" dirty="0" err="1" smtClean="0"/>
              <a:t>ResP</a:t>
            </a:r>
            <a:r>
              <a:rPr lang="de-DE" sz="2200" dirty="0" smtClean="0"/>
              <a:t>), cf. (1)-(4)</a:t>
            </a:r>
          </a:p>
          <a:p>
            <a:pPr lvl="1"/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resumptive</a:t>
            </a:r>
            <a:r>
              <a:rPr lang="de-DE" sz="2200" dirty="0" smtClean="0"/>
              <a:t> </a:t>
            </a:r>
            <a:r>
              <a:rPr lang="de-DE" sz="2200" dirty="0" err="1" smtClean="0"/>
              <a:t>pronoun</a:t>
            </a:r>
            <a:r>
              <a:rPr lang="de-DE" sz="2200" dirty="0" smtClean="0"/>
              <a:t> (</a:t>
            </a:r>
            <a:r>
              <a:rPr lang="de-DE" sz="2200" dirty="0" err="1" smtClean="0"/>
              <a:t>ResP</a:t>
            </a:r>
            <a:r>
              <a:rPr lang="de-DE" sz="2200" dirty="0" smtClean="0"/>
              <a:t>), cf. (5)-(8)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de-DE" sz="2000" dirty="0" smtClean="0"/>
              <a:t>(1) </a:t>
            </a:r>
            <a:r>
              <a:rPr lang="de-DE" sz="2000" b="1" i="1" dirty="0" smtClean="0"/>
              <a:t>Ich</a:t>
            </a:r>
            <a:r>
              <a:rPr lang="de-DE" sz="2000" dirty="0" smtClean="0"/>
              <a:t> (1sg.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), </a:t>
            </a:r>
            <a:r>
              <a:rPr lang="de-DE" sz="2000" b="1" i="1" dirty="0" smtClean="0"/>
              <a:t>der</a:t>
            </a:r>
            <a:r>
              <a:rPr lang="de-DE" sz="2000" dirty="0" smtClean="0"/>
              <a:t> (3sg.masc.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 </a:t>
            </a:r>
            <a:r>
              <a:rPr lang="de-DE" sz="2000" b="1" i="1" dirty="0" smtClean="0"/>
              <a:t>schläft</a:t>
            </a:r>
            <a:r>
              <a:rPr lang="de-DE" sz="2000" dirty="0" smtClean="0"/>
              <a:t> (3sg) / (</a:t>
            </a:r>
            <a:r>
              <a:rPr lang="de-DE" sz="2000" b="1" dirty="0" smtClean="0"/>
              <a:t>?</a:t>
            </a:r>
            <a:r>
              <a:rPr lang="de-DE" sz="2000" dirty="0" smtClean="0"/>
              <a:t>)</a:t>
            </a:r>
            <a:r>
              <a:rPr lang="de-DE" sz="2000" b="1" i="1" dirty="0" smtClean="0"/>
              <a:t>schlafe</a:t>
            </a:r>
            <a:r>
              <a:rPr lang="de-DE" sz="2000" b="1" dirty="0" smtClean="0"/>
              <a:t> </a:t>
            </a:r>
            <a:r>
              <a:rPr lang="de-DE" sz="2000" dirty="0" smtClean="0"/>
              <a:t>(1sg) 	</a:t>
            </a:r>
          </a:p>
          <a:p>
            <a:pPr>
              <a:buNone/>
            </a:pPr>
            <a:r>
              <a:rPr lang="de-DE" sz="2000" dirty="0" smtClean="0"/>
              <a:t>(2) </a:t>
            </a:r>
            <a:r>
              <a:rPr lang="de-DE" sz="2000" b="1" i="1" dirty="0" smtClean="0"/>
              <a:t>Du</a:t>
            </a:r>
            <a:r>
              <a:rPr lang="de-DE" sz="2000" dirty="0" smtClean="0"/>
              <a:t> (2sg.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), </a:t>
            </a:r>
            <a:r>
              <a:rPr lang="de-DE" sz="2000" b="1" i="1" dirty="0" smtClean="0"/>
              <a:t>der</a:t>
            </a:r>
            <a:r>
              <a:rPr lang="de-DE" sz="2000" dirty="0" smtClean="0"/>
              <a:t> (3sg.masc.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 </a:t>
            </a:r>
            <a:r>
              <a:rPr lang="de-DE" sz="2000" b="1" i="1" dirty="0" smtClean="0"/>
              <a:t>schläft</a:t>
            </a:r>
            <a:r>
              <a:rPr lang="de-DE" sz="2000" dirty="0" smtClean="0"/>
              <a:t> (3sg) / </a:t>
            </a:r>
            <a:r>
              <a:rPr lang="de-DE" sz="2000" b="1" dirty="0" smtClean="0"/>
              <a:t>?</a:t>
            </a:r>
            <a:r>
              <a:rPr lang="de-DE" sz="2000" b="1" baseline="30000" dirty="0" smtClean="0"/>
              <a:t>(*)</a:t>
            </a:r>
            <a:r>
              <a:rPr lang="de-DE" sz="2000" b="1" i="1" dirty="0" smtClean="0"/>
              <a:t>schläfst</a:t>
            </a:r>
            <a:r>
              <a:rPr lang="de-DE" sz="2000" b="1" dirty="0" smtClean="0"/>
              <a:t> </a:t>
            </a:r>
            <a:r>
              <a:rPr lang="de-DE" sz="2000" dirty="0" smtClean="0"/>
              <a:t>(2sg) 	 </a:t>
            </a:r>
          </a:p>
          <a:p>
            <a:pPr>
              <a:buNone/>
            </a:pPr>
            <a:r>
              <a:rPr lang="de-DE" sz="2000" dirty="0" smtClean="0"/>
              <a:t>(3) </a:t>
            </a:r>
            <a:r>
              <a:rPr lang="de-DE" sz="2000" b="1" i="1" dirty="0" smtClean="0"/>
              <a:t>Wir</a:t>
            </a:r>
            <a:r>
              <a:rPr lang="de-DE" sz="2000" dirty="0" smtClean="0"/>
              <a:t> (1pl.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), </a:t>
            </a:r>
            <a:r>
              <a:rPr lang="de-DE" sz="2000" b="1" i="1" dirty="0" smtClean="0"/>
              <a:t>die</a:t>
            </a:r>
            <a:r>
              <a:rPr lang="de-DE" sz="2000" dirty="0" smtClean="0"/>
              <a:t> (3pl.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 </a:t>
            </a:r>
            <a:r>
              <a:rPr lang="de-DE" sz="2000" b="1" i="1" dirty="0" smtClean="0"/>
              <a:t>schlafen</a:t>
            </a:r>
            <a:r>
              <a:rPr lang="de-DE" sz="2000" dirty="0" smtClean="0"/>
              <a:t> (1=3pl)			</a:t>
            </a:r>
          </a:p>
          <a:p>
            <a:pPr>
              <a:buNone/>
            </a:pPr>
            <a:r>
              <a:rPr lang="de-DE" sz="2000" dirty="0" smtClean="0"/>
              <a:t>(4) </a:t>
            </a:r>
            <a:r>
              <a:rPr lang="de-DE" sz="2000" b="1" i="1" dirty="0" smtClean="0"/>
              <a:t>Ihr</a:t>
            </a:r>
            <a:r>
              <a:rPr lang="de-DE" sz="2000" dirty="0" smtClean="0"/>
              <a:t> (2pl.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), </a:t>
            </a:r>
            <a:r>
              <a:rPr lang="de-DE" sz="2000" b="1" i="1" dirty="0" smtClean="0"/>
              <a:t>die</a:t>
            </a:r>
            <a:r>
              <a:rPr lang="de-DE" sz="2000" dirty="0" smtClean="0"/>
              <a:t> (3pl.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 </a:t>
            </a:r>
            <a:r>
              <a:rPr lang="de-DE" sz="2000" b="1" i="1" dirty="0" smtClean="0"/>
              <a:t>schlaft</a:t>
            </a:r>
            <a:r>
              <a:rPr lang="de-DE" sz="2000" dirty="0" smtClean="0"/>
              <a:t> (2pl) / </a:t>
            </a:r>
            <a:r>
              <a:rPr lang="de-DE" sz="2000" b="1" dirty="0" smtClean="0"/>
              <a:t>*</a:t>
            </a:r>
            <a:r>
              <a:rPr lang="de-DE" sz="2000" b="1" i="1" dirty="0" smtClean="0"/>
              <a:t>schlafen</a:t>
            </a:r>
            <a:r>
              <a:rPr lang="de-DE" sz="2000" b="1" dirty="0" smtClean="0"/>
              <a:t> </a:t>
            </a:r>
            <a:r>
              <a:rPr lang="de-DE" sz="2000" dirty="0" smtClean="0"/>
              <a:t>(3pl)</a:t>
            </a:r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r>
              <a:rPr lang="de-DE" sz="2000" dirty="0" smtClean="0"/>
              <a:t>(5) </a:t>
            </a:r>
            <a:r>
              <a:rPr lang="de-DE" sz="2000" b="1" i="1" dirty="0" smtClean="0"/>
              <a:t>Ich, der </a:t>
            </a:r>
            <a:r>
              <a:rPr lang="de-DE" sz="2000" b="1" dirty="0" smtClean="0"/>
              <a:t>ich</a:t>
            </a:r>
            <a:r>
              <a:rPr lang="de-DE" sz="2000" b="1" i="1" dirty="0" smtClean="0"/>
              <a:t> schlafe		</a:t>
            </a:r>
            <a:r>
              <a:rPr lang="de-DE" sz="2000" dirty="0" smtClean="0"/>
              <a:t>(7) </a:t>
            </a:r>
            <a:r>
              <a:rPr lang="de-DE" sz="2000" b="1" i="1" dirty="0" smtClean="0"/>
              <a:t>Wir, die </a:t>
            </a:r>
            <a:r>
              <a:rPr lang="de-DE" sz="2000" b="1" dirty="0" smtClean="0"/>
              <a:t>wir</a:t>
            </a:r>
            <a:r>
              <a:rPr lang="de-DE" sz="2000" b="1" i="1" dirty="0" smtClean="0"/>
              <a:t> schlafen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	</a:t>
            </a:r>
          </a:p>
          <a:p>
            <a:pPr>
              <a:buNone/>
            </a:pPr>
            <a:r>
              <a:rPr lang="de-DE" sz="2000" dirty="0" smtClean="0"/>
              <a:t>(6) </a:t>
            </a:r>
            <a:r>
              <a:rPr lang="de-DE" sz="2000" b="1" i="1" dirty="0" smtClean="0"/>
              <a:t>Du, der </a:t>
            </a:r>
            <a:r>
              <a:rPr lang="de-DE" sz="2000" b="1" dirty="0" smtClean="0"/>
              <a:t>du</a:t>
            </a:r>
            <a:r>
              <a:rPr lang="de-DE" sz="2000" b="1" i="1" dirty="0" smtClean="0"/>
              <a:t> </a:t>
            </a:r>
            <a:r>
              <a:rPr lang="de-DE" sz="2000" b="1" dirty="0" smtClean="0"/>
              <a:t>schläfst</a:t>
            </a:r>
            <a:r>
              <a:rPr lang="de-DE" sz="2000" dirty="0" smtClean="0"/>
              <a:t>		(8) </a:t>
            </a:r>
            <a:r>
              <a:rPr lang="de-DE" sz="2000" b="1" i="1" dirty="0" smtClean="0"/>
              <a:t>Ihr, die</a:t>
            </a:r>
            <a:r>
              <a:rPr lang="de-DE" sz="2000" b="1" dirty="0" smtClean="0"/>
              <a:t> ihr</a:t>
            </a:r>
            <a:r>
              <a:rPr lang="de-DE" sz="2000" b="1" i="1" dirty="0" smtClean="0"/>
              <a:t> schlaft</a:t>
            </a:r>
            <a:r>
              <a:rPr lang="de-DE" sz="2000" b="1" dirty="0" smtClean="0"/>
              <a:t> </a:t>
            </a:r>
          </a:p>
          <a:p>
            <a:pPr>
              <a:buNone/>
            </a:pPr>
            <a:endParaRPr lang="de-DE" sz="800" b="1" i="1" dirty="0" smtClean="0"/>
          </a:p>
          <a:p>
            <a:pPr algn="r">
              <a:buNone/>
            </a:pPr>
            <a:r>
              <a:rPr lang="de-DE" sz="2000" dirty="0" smtClean="0"/>
              <a:t>	[</a:t>
            </a:r>
            <a:r>
              <a:rPr lang="en-US" sz="2000" dirty="0" smtClean="0"/>
              <a:t>pronoun-1/2sg/pl, who-</a:t>
            </a:r>
            <a:r>
              <a:rPr lang="en-US" sz="2000" dirty="0" err="1" smtClean="0"/>
              <a:t>sg</a:t>
            </a:r>
            <a:r>
              <a:rPr lang="en-US" sz="2000" dirty="0" smtClean="0"/>
              <a:t>/pl (resumptive-1/2sg/pl) sleep-,...]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600" dirty="0" smtClean="0"/>
              <a:t>Heck, F. &amp; J. </a:t>
            </a:r>
            <a:r>
              <a:rPr lang="en-GB" sz="2600" dirty="0" err="1" smtClean="0"/>
              <a:t>Cuartero</a:t>
            </a:r>
            <a:r>
              <a:rPr lang="en-GB" sz="2600" dirty="0" smtClean="0"/>
              <a:t> (2008): Long Distance Agreement in Relative Clauses. In: Heck, F., G. </a:t>
            </a:r>
            <a:r>
              <a:rPr lang="en-GB" sz="2600" dirty="0" err="1" smtClean="0"/>
              <a:t>Müller</a:t>
            </a:r>
            <a:r>
              <a:rPr lang="en-GB" sz="2600" dirty="0" smtClean="0"/>
              <a:t> &amp; J. </a:t>
            </a:r>
            <a:r>
              <a:rPr lang="en-GB" sz="2600" dirty="0" err="1" smtClean="0"/>
              <a:t>Trommer</a:t>
            </a:r>
            <a:r>
              <a:rPr lang="en-GB" sz="2600" dirty="0" smtClean="0"/>
              <a:t> (eds.) </a:t>
            </a:r>
            <a:r>
              <a:rPr lang="en-GB" sz="2600" i="1" dirty="0" smtClean="0"/>
              <a:t>Varieties of Competition</a:t>
            </a:r>
            <a:r>
              <a:rPr lang="en-GB" sz="2600" dirty="0" smtClean="0"/>
              <a:t>. </a:t>
            </a:r>
            <a:r>
              <a:rPr lang="de-DE" sz="2600" dirty="0" smtClean="0"/>
              <a:t>Linguistische Arbeitsberichte (Universität Leipzig) Band 87, 13–48</a:t>
            </a:r>
          </a:p>
          <a:p>
            <a:r>
              <a:rPr lang="en-GB" sz="2600" dirty="0" smtClean="0"/>
              <a:t>Heck, F. &amp; J. </a:t>
            </a:r>
            <a:r>
              <a:rPr lang="en-GB" sz="2600" dirty="0" err="1" smtClean="0"/>
              <a:t>Cuartero</a:t>
            </a:r>
            <a:r>
              <a:rPr lang="en-GB" sz="2600" dirty="0" smtClean="0"/>
              <a:t> (2012): Long Distance Agreement in Relative Clauses. In: </a:t>
            </a:r>
            <a:r>
              <a:rPr lang="de-DE" sz="2600" dirty="0" err="1" smtClean="0"/>
              <a:t>Alexiadou</a:t>
            </a:r>
            <a:r>
              <a:rPr lang="de-DE" sz="2600" dirty="0" smtClean="0"/>
              <a:t>, A. T. Kiss &amp; G. Müller (</a:t>
            </a:r>
            <a:r>
              <a:rPr lang="de-DE" sz="2600" dirty="0" err="1" smtClean="0"/>
              <a:t>eds</a:t>
            </a:r>
            <a:r>
              <a:rPr lang="de-DE" sz="2600" dirty="0" smtClean="0"/>
              <a:t>.) </a:t>
            </a:r>
            <a:r>
              <a:rPr lang="en-US" sz="2600" i="1" dirty="0" smtClean="0"/>
              <a:t>Local </a:t>
            </a:r>
            <a:r>
              <a:rPr lang="en-US" sz="2600" i="1" dirty="0" err="1" smtClean="0"/>
              <a:t>Modelling</a:t>
            </a:r>
            <a:r>
              <a:rPr lang="en-US" sz="2600" i="1" dirty="0" smtClean="0"/>
              <a:t> of Non-Local Dependencies in Syntax</a:t>
            </a:r>
            <a:r>
              <a:rPr lang="en-US" sz="2600" dirty="0" smtClean="0"/>
              <a:t>, 49-83. Berlin: De </a:t>
            </a:r>
            <a:r>
              <a:rPr lang="en-US" sz="2600" dirty="0" err="1" smtClean="0"/>
              <a:t>Gruyter</a:t>
            </a:r>
            <a:r>
              <a:rPr lang="en-US" sz="2600" dirty="0" smtClean="0"/>
              <a:t> (</a:t>
            </a:r>
            <a:r>
              <a:rPr lang="de-DE" sz="2600" dirty="0" smtClean="0"/>
              <a:t>LINGUISTISCHE ARBEITEN 547)</a:t>
            </a:r>
            <a:endParaRPr lang="en-US" sz="2600" dirty="0" smtClean="0"/>
          </a:p>
          <a:p>
            <a:r>
              <a:rPr lang="de-DE" sz="2600" dirty="0" smtClean="0"/>
              <a:t>Ito, J. &amp; A. Mester (2000): Ich, der ich sechzig bin: An Agreement Puzzle. </a:t>
            </a:r>
            <a:r>
              <a:rPr lang="en-US" sz="2600" dirty="0" smtClean="0"/>
              <a:t>In: Chung, S., J. McCloskey &amp; N. Sanders (eds.) </a:t>
            </a:r>
            <a:r>
              <a:rPr lang="en-GB" sz="2600" i="1" dirty="0" smtClean="0"/>
              <a:t>Jorge </a:t>
            </a:r>
            <a:r>
              <a:rPr lang="en-GB" sz="2600" i="1" dirty="0" err="1" smtClean="0"/>
              <a:t>Hankamer</a:t>
            </a:r>
            <a:r>
              <a:rPr lang="en-GB" sz="2600" i="1" dirty="0" smtClean="0"/>
              <a:t> </a:t>
            </a:r>
            <a:r>
              <a:rPr lang="en-GB" sz="2600" i="1" dirty="0" err="1" smtClean="0"/>
              <a:t>WebFest</a:t>
            </a:r>
            <a:r>
              <a:rPr lang="en-GB" sz="2600" dirty="0" smtClean="0"/>
              <a:t>. Online publication. </a:t>
            </a:r>
            <a:r>
              <a:rPr lang="de-DE" sz="2600" dirty="0" smtClean="0"/>
              <a:t>URL: http://ling.ucsc.edu/Jorge/ito mester.html.</a:t>
            </a:r>
          </a:p>
          <a:p>
            <a:r>
              <a:rPr lang="en-GB" sz="2600" dirty="0" smtClean="0"/>
              <a:t>Kaplan, D. (1989a): Demonstratives. An essay on the semantics, logic, metaphysics and epistemology of demonstratives and other indexicals. In: </a:t>
            </a:r>
            <a:r>
              <a:rPr lang="en-GB" sz="2600" dirty="0" err="1" smtClean="0"/>
              <a:t>Almog</a:t>
            </a:r>
            <a:r>
              <a:rPr lang="en-GB" sz="2600" dirty="0" smtClean="0"/>
              <a:t>, J., J. Perry &amp; H. </a:t>
            </a:r>
            <a:r>
              <a:rPr lang="en-GB" sz="2600" dirty="0" err="1" smtClean="0"/>
              <a:t>Wettstein</a:t>
            </a:r>
            <a:r>
              <a:rPr lang="en-GB" sz="2600" dirty="0" smtClean="0"/>
              <a:t> (eds.), </a:t>
            </a:r>
            <a:r>
              <a:rPr lang="en-GB" sz="2600" i="1" dirty="0" smtClean="0"/>
              <a:t>Themes from Kaplan</a:t>
            </a:r>
            <a:r>
              <a:rPr lang="en-GB" sz="2600" dirty="0" smtClean="0"/>
              <a:t>. Oxford. Oxford University Press, 481–563.</a:t>
            </a:r>
            <a:endParaRPr lang="de-DE" sz="2600" dirty="0" smtClean="0"/>
          </a:p>
          <a:p>
            <a:r>
              <a:rPr lang="en-GB" sz="2600" dirty="0" smtClean="0"/>
              <a:t>Kaplan, D. (1989b): Afterthoughts. In: J. </a:t>
            </a:r>
            <a:r>
              <a:rPr lang="en-GB" sz="2600" dirty="0" err="1" smtClean="0"/>
              <a:t>Almog</a:t>
            </a:r>
            <a:r>
              <a:rPr lang="en-GB" sz="2600" dirty="0" smtClean="0"/>
              <a:t>, J., J. Perry, &amp; H. </a:t>
            </a:r>
            <a:r>
              <a:rPr lang="en-GB" sz="2600" dirty="0" err="1" smtClean="0"/>
              <a:t>Wettstein</a:t>
            </a:r>
            <a:r>
              <a:rPr lang="en-GB" sz="2600" dirty="0" smtClean="0"/>
              <a:t> (eds.) </a:t>
            </a:r>
            <a:r>
              <a:rPr lang="en-US" sz="2600" i="1" dirty="0" smtClean="0"/>
              <a:t>Themes from Kaplan</a:t>
            </a:r>
            <a:r>
              <a:rPr lang="en-US" sz="2600" dirty="0" smtClean="0"/>
              <a:t>, </a:t>
            </a:r>
            <a:r>
              <a:rPr lang="en-GB" sz="2600" dirty="0" smtClean="0"/>
              <a:t>Oxford. Oxford University Press, 565–614.</a:t>
            </a:r>
            <a:endParaRPr lang="de-DE" sz="2600" dirty="0" smtClean="0"/>
          </a:p>
          <a:p>
            <a:r>
              <a:rPr lang="en-GB" sz="2600" dirty="0" err="1" smtClean="0"/>
              <a:t>Kratzer</a:t>
            </a:r>
            <a:r>
              <a:rPr lang="en-GB" sz="2600" dirty="0" smtClean="0"/>
              <a:t>, A. (2009): Making a Pronoun: Fake Indexicals as Windows into the Properties of Pronouns. </a:t>
            </a:r>
            <a:r>
              <a:rPr lang="en-GB" sz="2600" i="1" dirty="0" smtClean="0"/>
              <a:t>Linguistic Inquiry</a:t>
            </a:r>
            <a:r>
              <a:rPr lang="en-GB" sz="2600" dirty="0" smtClean="0"/>
              <a:t> 40(2), 187</a:t>
            </a:r>
            <a:r>
              <a:rPr lang="en-GB" sz="2600" b="1" dirty="0" smtClean="0"/>
              <a:t>–</a:t>
            </a:r>
            <a:r>
              <a:rPr lang="en-GB" sz="2600" dirty="0" smtClean="0"/>
              <a:t>237</a:t>
            </a:r>
            <a:endParaRPr lang="de-DE" sz="2600" b="1" dirty="0" smtClean="0"/>
          </a:p>
          <a:p>
            <a:endParaRPr lang="en-US" sz="2900" dirty="0" smtClean="0"/>
          </a:p>
          <a:p>
            <a:endParaRPr lang="de-DE" sz="2900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50</a:t>
            </a:fld>
            <a:endParaRPr lang="de-DE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Sternefeld, W. (2006): </a:t>
            </a:r>
            <a:r>
              <a:rPr lang="de-DE" sz="1800" i="1" dirty="0" smtClean="0"/>
              <a:t>Syntax. Eine morphologisch motivierte generative Beschreibung des Deutschen</a:t>
            </a:r>
            <a:r>
              <a:rPr lang="de-DE" sz="1800" dirty="0" smtClean="0"/>
              <a:t>. </a:t>
            </a:r>
            <a:r>
              <a:rPr lang="en-US" sz="1800" dirty="0" smtClean="0"/>
              <a:t>Band 1. </a:t>
            </a:r>
            <a:r>
              <a:rPr lang="en-US" sz="1800" dirty="0" err="1" smtClean="0"/>
              <a:t>Tübingen</a:t>
            </a:r>
            <a:r>
              <a:rPr lang="en-US" sz="1800" dirty="0" smtClean="0"/>
              <a:t>: </a:t>
            </a:r>
            <a:r>
              <a:rPr lang="en-US" sz="1800" dirty="0" err="1" smtClean="0"/>
              <a:t>Stauffenburg</a:t>
            </a:r>
            <a:r>
              <a:rPr lang="en-US" sz="1800" dirty="0" smtClean="0"/>
              <a:t>.</a:t>
            </a:r>
            <a:endParaRPr lang="de-DE" sz="1800" dirty="0" smtClean="0"/>
          </a:p>
          <a:p>
            <a:r>
              <a:rPr lang="en-US" sz="1800" dirty="0" smtClean="0"/>
              <a:t>Trutkowski, E. &amp; H. </a:t>
            </a:r>
            <a:r>
              <a:rPr lang="en-US" sz="1800" dirty="0" err="1" smtClean="0"/>
              <a:t>Weiß</a:t>
            </a:r>
            <a:r>
              <a:rPr lang="en-US" sz="1800" dirty="0" smtClean="0"/>
              <a:t> (2016): When Personal Pronouns Compete with Relative Pronouns</a:t>
            </a:r>
            <a:r>
              <a:rPr lang="en-GB" sz="1800" dirty="0" smtClean="0"/>
              <a:t>. In: Grosz, P. et al. </a:t>
            </a:r>
            <a:r>
              <a:rPr lang="en-GB" sz="1800" i="1" dirty="0" smtClean="0"/>
              <a:t>The Impact of Pronominal Form on Interpretation</a:t>
            </a:r>
            <a:r>
              <a:rPr lang="en-GB" sz="1800" dirty="0" smtClean="0"/>
              <a:t>. Berlin, New York: De </a:t>
            </a:r>
            <a:r>
              <a:rPr lang="en-GB" sz="1800" dirty="0" err="1" smtClean="0"/>
              <a:t>Gruyter</a:t>
            </a:r>
            <a:r>
              <a:rPr lang="en-GB" sz="1800" dirty="0" smtClean="0"/>
              <a:t> [SGG Series], 135</a:t>
            </a:r>
            <a:r>
              <a:rPr lang="de-DE" sz="1800" dirty="0" smtClean="0"/>
              <a:t>–</a:t>
            </a:r>
            <a:r>
              <a:rPr lang="en-GB" sz="1800" dirty="0" smtClean="0"/>
              <a:t>166.</a:t>
            </a:r>
            <a:endParaRPr lang="de-DE" sz="1800" dirty="0" smtClean="0"/>
          </a:p>
          <a:p>
            <a:r>
              <a:rPr lang="en-US" sz="1800" dirty="0" smtClean="0"/>
              <a:t>Trutkowski, E. (2016): </a:t>
            </a:r>
            <a:r>
              <a:rPr lang="en-US" sz="1800" i="1" dirty="0" smtClean="0"/>
              <a:t>Topic Drop and Null Subjects in German</a:t>
            </a:r>
            <a:r>
              <a:rPr lang="en-US" sz="1800" dirty="0" smtClean="0"/>
              <a:t>. Berlin: De </a:t>
            </a:r>
            <a:r>
              <a:rPr lang="en-US" sz="1800" dirty="0" err="1" smtClean="0"/>
              <a:t>Gruyter</a:t>
            </a:r>
            <a:r>
              <a:rPr lang="en-US" sz="1800" dirty="0" smtClean="0"/>
              <a:t>.</a:t>
            </a:r>
          </a:p>
          <a:p>
            <a:r>
              <a:rPr lang="de-DE" sz="1800" dirty="0" smtClean="0"/>
              <a:t>Vogel, R. (2007/8): „Ich, der ich . . .“ Seminar </a:t>
            </a:r>
            <a:r>
              <a:rPr lang="de-DE" sz="1800" i="1" dirty="0" smtClean="0"/>
              <a:t>Syntax und Morphologie</a:t>
            </a:r>
            <a:r>
              <a:rPr lang="de-DE" sz="1800" dirty="0" smtClean="0"/>
              <a:t>, Wintersemester 2007/2008. </a:t>
            </a:r>
            <a:r>
              <a:rPr lang="en-GB" sz="1800" dirty="0" err="1" smtClean="0"/>
              <a:t>Universität</a:t>
            </a:r>
            <a:r>
              <a:rPr lang="en-GB" sz="1800" dirty="0" smtClean="0"/>
              <a:t> Bielefeld.</a:t>
            </a:r>
            <a:endParaRPr lang="de-DE" sz="1800" dirty="0" smtClean="0"/>
          </a:p>
          <a:p>
            <a:r>
              <a:rPr lang="de-DE" sz="1800" dirty="0" smtClean="0"/>
              <a:t>Williams, E. (1994): </a:t>
            </a:r>
            <a:r>
              <a:rPr lang="de-DE" sz="1800" dirty="0" err="1" smtClean="0"/>
              <a:t>Remarks</a:t>
            </a:r>
            <a:r>
              <a:rPr lang="de-DE" sz="1800" dirty="0" smtClean="0"/>
              <a:t> on </a:t>
            </a:r>
            <a:r>
              <a:rPr lang="de-DE" sz="1800" dirty="0" err="1" smtClean="0"/>
              <a:t>lexical</a:t>
            </a:r>
            <a:r>
              <a:rPr lang="de-DE" sz="1800" dirty="0" smtClean="0"/>
              <a:t> </a:t>
            </a:r>
            <a:r>
              <a:rPr lang="de-DE" sz="1800" dirty="0" err="1" smtClean="0"/>
              <a:t>knowledge</a:t>
            </a:r>
            <a:r>
              <a:rPr lang="de-DE" sz="1800" dirty="0" smtClean="0"/>
              <a:t>. </a:t>
            </a:r>
            <a:r>
              <a:rPr lang="de-DE" sz="1800" i="1" dirty="0" err="1" smtClean="0"/>
              <a:t>Lingua</a:t>
            </a:r>
            <a:r>
              <a:rPr lang="de-DE" sz="1800" dirty="0" smtClean="0"/>
              <a:t> 92, 7–34</a:t>
            </a:r>
            <a:endParaRPr lang="de-DE" sz="2900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51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Phenomenon II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u="sng" dirty="0" smtClean="0"/>
              <a:t>In certain dialects</a:t>
            </a:r>
            <a:r>
              <a:rPr lang="en-US" sz="2000" dirty="0" smtClean="0"/>
              <a:t>, </a:t>
            </a:r>
            <a:r>
              <a:rPr lang="de-DE" sz="2000" dirty="0" smtClean="0"/>
              <a:t>1/2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HNs </a:t>
            </a:r>
            <a:r>
              <a:rPr lang="de-DE" sz="2000" dirty="0" err="1" smtClean="0"/>
              <a:t>combine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(</a:t>
            </a:r>
            <a:r>
              <a:rPr lang="de-DE" sz="2000" dirty="0" err="1" smtClean="0"/>
              <a:t>featureless</a:t>
            </a:r>
            <a:r>
              <a:rPr lang="de-DE" sz="2000" dirty="0" smtClean="0"/>
              <a:t>) relative </a:t>
            </a:r>
            <a:r>
              <a:rPr lang="de-DE" sz="2000" dirty="0" err="1" smtClean="0"/>
              <a:t>complementiser</a:t>
            </a:r>
            <a:r>
              <a:rPr lang="de-DE" sz="2000" dirty="0" smtClean="0"/>
              <a:t> (RK) – </a:t>
            </a:r>
            <a:r>
              <a:rPr lang="de-DE" sz="2000" dirty="0" err="1" smtClean="0"/>
              <a:t>instead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an RP, cf. (1)/(2)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2000" dirty="0" smtClean="0"/>
              <a:t>(1) </a:t>
            </a:r>
            <a:r>
              <a:rPr lang="de-DE" sz="2000" b="1" i="1" dirty="0" smtClean="0"/>
              <a:t>Du</a:t>
            </a:r>
            <a:r>
              <a:rPr lang="de-DE" sz="2000" dirty="0" smtClean="0"/>
              <a:t> (2sg.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), </a:t>
            </a:r>
            <a:r>
              <a:rPr lang="de-DE" sz="2000" b="1" i="1" dirty="0" smtClean="0"/>
              <a:t>wo </a:t>
            </a:r>
            <a:r>
              <a:rPr lang="de-DE" sz="2000" dirty="0" smtClean="0"/>
              <a:t>(RK) </a:t>
            </a:r>
            <a:r>
              <a:rPr lang="de-DE" sz="2000" b="1" i="1" dirty="0" err="1" smtClean="0"/>
              <a:t>schläfsch</a:t>
            </a:r>
            <a:r>
              <a:rPr lang="de-DE" sz="2000" b="1" dirty="0" smtClean="0"/>
              <a:t> </a:t>
            </a:r>
            <a:r>
              <a:rPr lang="de-DE" sz="2000" dirty="0" smtClean="0"/>
              <a:t>(2sg) 	 		</a:t>
            </a:r>
          </a:p>
          <a:p>
            <a:pPr>
              <a:buNone/>
            </a:pPr>
            <a:r>
              <a:rPr lang="de-DE" sz="2000" dirty="0" smtClean="0"/>
              <a:t>(2) </a:t>
            </a:r>
            <a:r>
              <a:rPr lang="de-DE" sz="2000" b="1" i="1" dirty="0" smtClean="0"/>
              <a:t>Ihr</a:t>
            </a:r>
            <a:r>
              <a:rPr lang="de-DE" sz="2000" dirty="0" smtClean="0"/>
              <a:t> (2pl.</a:t>
            </a:r>
            <a:r>
              <a:rPr lang="de-DE" sz="2000" cap="small" dirty="0" smtClean="0"/>
              <a:t>nom</a:t>
            </a:r>
            <a:r>
              <a:rPr lang="de-DE" sz="2000" dirty="0" smtClean="0"/>
              <a:t>), </a:t>
            </a:r>
            <a:r>
              <a:rPr lang="de-DE" sz="2000" b="1" i="1" dirty="0" smtClean="0"/>
              <a:t>wo </a:t>
            </a:r>
            <a:r>
              <a:rPr lang="de-DE" sz="2000" dirty="0" smtClean="0"/>
              <a:t>(RK) </a:t>
            </a:r>
            <a:r>
              <a:rPr lang="de-DE" sz="2000" b="1" i="1" dirty="0" smtClean="0"/>
              <a:t>schlafet</a:t>
            </a:r>
            <a:r>
              <a:rPr lang="de-DE" sz="2000" dirty="0" smtClean="0"/>
              <a:t> (2pl)</a:t>
            </a:r>
          </a:p>
          <a:p>
            <a:pPr algn="r">
              <a:buNone/>
            </a:pPr>
            <a:r>
              <a:rPr lang="de-DE" sz="1800" dirty="0" smtClean="0"/>
              <a:t>			(</a:t>
            </a:r>
            <a:r>
              <a:rPr lang="de-DE" sz="1800" dirty="0" err="1" smtClean="0"/>
              <a:t>Swabian</a:t>
            </a:r>
            <a:r>
              <a:rPr lang="de-DE" sz="1800" dirty="0" smtClean="0"/>
              <a:t>)</a:t>
            </a:r>
          </a:p>
          <a:p>
            <a:r>
              <a:rPr lang="de-DE" sz="2000" u="sng" dirty="0" err="1" smtClean="0"/>
              <a:t>Considering</a:t>
            </a:r>
            <a:r>
              <a:rPr lang="de-DE" sz="2000" u="sng" dirty="0" smtClean="0"/>
              <a:t> different </a:t>
            </a:r>
            <a:r>
              <a:rPr lang="de-DE" sz="2000" u="sng" dirty="0" err="1" smtClean="0"/>
              <a:t>dialects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we</a:t>
            </a:r>
            <a:r>
              <a:rPr lang="de-DE" sz="2000" u="sng" dirty="0" smtClean="0"/>
              <a:t> find a </a:t>
            </a:r>
            <a:r>
              <a:rPr lang="de-DE" sz="2000" u="sng" dirty="0" err="1" smtClean="0"/>
              <a:t>lot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variations</a:t>
            </a:r>
            <a:r>
              <a:rPr lang="de-DE" sz="2000" dirty="0" smtClean="0"/>
              <a:t>…</a:t>
            </a:r>
          </a:p>
          <a:p>
            <a:pPr lvl="1"/>
            <a:r>
              <a:rPr lang="de-DE" sz="2000" dirty="0" smtClean="0"/>
              <a:t>RP + RK + </a:t>
            </a:r>
            <a:r>
              <a:rPr lang="de-DE" sz="2000" dirty="0" err="1" smtClean="0"/>
              <a:t>ResP</a:t>
            </a:r>
            <a:endParaRPr lang="de-DE" sz="2000" dirty="0" smtClean="0"/>
          </a:p>
          <a:p>
            <a:pPr lvl="1"/>
            <a:r>
              <a:rPr lang="de-DE" sz="2000" dirty="0" smtClean="0"/>
              <a:t>RP + RK</a:t>
            </a:r>
          </a:p>
          <a:p>
            <a:pPr lvl="1"/>
            <a:r>
              <a:rPr lang="de-DE" sz="2000" dirty="0" smtClean="0"/>
              <a:t>RP + </a:t>
            </a:r>
            <a:r>
              <a:rPr lang="de-DE" sz="2000" dirty="0" err="1" smtClean="0"/>
              <a:t>ResP</a:t>
            </a:r>
            <a:endParaRPr lang="de-DE" sz="2000" dirty="0" smtClean="0"/>
          </a:p>
          <a:p>
            <a:pPr lvl="1"/>
            <a:r>
              <a:rPr lang="de-DE" sz="2000" dirty="0" smtClean="0"/>
              <a:t>RP</a:t>
            </a:r>
          </a:p>
          <a:p>
            <a:pPr lvl="1"/>
            <a:r>
              <a:rPr lang="de-DE" sz="2000" dirty="0" smtClean="0"/>
              <a:t>RK + </a:t>
            </a:r>
            <a:r>
              <a:rPr lang="de-DE" sz="2000" dirty="0" err="1" smtClean="0"/>
              <a:t>ResP</a:t>
            </a:r>
            <a:endParaRPr lang="de-DE" sz="2000" dirty="0" smtClean="0"/>
          </a:p>
          <a:p>
            <a:pPr lvl="1"/>
            <a:r>
              <a:rPr lang="de-DE" sz="2000" dirty="0" smtClean="0"/>
              <a:t>RK		</a:t>
            </a:r>
            <a:r>
              <a:rPr lang="de-DE" sz="1600" dirty="0" smtClean="0"/>
              <a:t>(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i="1" dirty="0" err="1" smtClean="0"/>
              <a:t>SynAlm</a:t>
            </a:r>
            <a:r>
              <a:rPr lang="de-DE" sz="1600" dirty="0" smtClean="0"/>
              <a:t> </a:t>
            </a:r>
            <a:r>
              <a:rPr lang="de-DE" sz="1600" dirty="0" err="1" smtClean="0"/>
              <a:t>project</a:t>
            </a:r>
            <a:r>
              <a:rPr lang="de-DE" sz="1600" dirty="0" smtClean="0"/>
              <a:t> </a:t>
            </a:r>
            <a:r>
              <a:rPr lang="de-DE" sz="1600" dirty="0" err="1" smtClean="0"/>
              <a:t>data</a:t>
            </a:r>
            <a:r>
              <a:rPr lang="de-DE" sz="1600" dirty="0" smtClean="0"/>
              <a:t> </a:t>
            </a:r>
            <a:r>
              <a:rPr lang="de-DE" sz="1600" dirty="0" err="1" smtClean="0"/>
              <a:t>base</a:t>
            </a:r>
            <a:r>
              <a:rPr lang="de-DE" sz="1600" dirty="0" smtClean="0"/>
              <a:t>, </a:t>
            </a:r>
            <a:r>
              <a:rPr lang="de-DE" sz="1600" dirty="0" err="1" smtClean="0"/>
              <a:t>thanks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Ellen Brandner)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Observations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de-DE" sz="2000" dirty="0" smtClean="0"/>
              <a:t>As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b="1" dirty="0" err="1" smtClean="0"/>
              <a:t>phi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feature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matching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HN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RP </a:t>
            </a:r>
            <a:r>
              <a:rPr lang="de-DE" sz="2000" dirty="0" smtClean="0"/>
              <a:t>in RCs,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identify</a:t>
            </a:r>
            <a:r>
              <a:rPr lang="de-DE" sz="2000" dirty="0" smtClean="0"/>
              <a:t> 3 </a:t>
            </a:r>
            <a:r>
              <a:rPr lang="de-DE" sz="2000" dirty="0" err="1" smtClean="0"/>
              <a:t>kinds</a:t>
            </a:r>
            <a:r>
              <a:rPr lang="de-DE" sz="2000" dirty="0" smtClean="0"/>
              <a:t>: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(i) </a:t>
            </a:r>
            <a:r>
              <a:rPr lang="de-DE" sz="2000" u="sng" dirty="0" smtClean="0"/>
              <a:t>Feature </a:t>
            </a:r>
            <a:r>
              <a:rPr lang="de-DE" sz="2000" u="sng" dirty="0" err="1" smtClean="0"/>
              <a:t>matching</a:t>
            </a:r>
            <a:r>
              <a:rPr lang="de-DE" sz="2000" dirty="0" smtClean="0"/>
              <a:t>, cf. </a:t>
            </a:r>
            <a:r>
              <a:rPr lang="de-DE" sz="2000" b="1" i="1" dirty="0" smtClean="0"/>
              <a:t>Der Mann, der …  </a:t>
            </a:r>
            <a:r>
              <a:rPr lang="de-DE" sz="2000" dirty="0" smtClean="0"/>
              <a:t>(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mismatches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(</a:t>
            </a:r>
            <a:r>
              <a:rPr lang="de-DE" sz="2000" dirty="0" err="1" smtClean="0"/>
              <a:t>ii</a:t>
            </a:r>
            <a:r>
              <a:rPr lang="de-DE" sz="2000" dirty="0" smtClean="0"/>
              <a:t>) </a:t>
            </a:r>
            <a:r>
              <a:rPr lang="de-DE" sz="2000" u="sng" dirty="0" err="1" smtClean="0"/>
              <a:t>No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feature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matching</a:t>
            </a:r>
            <a:r>
              <a:rPr lang="de-DE" sz="2000" dirty="0" smtClean="0"/>
              <a:t>, cf. </a:t>
            </a:r>
            <a:r>
              <a:rPr lang="de-DE" sz="2000" b="1" i="1" dirty="0" smtClean="0"/>
              <a:t>Ich, wo …  </a:t>
            </a:r>
            <a:r>
              <a:rPr lang="de-DE" sz="2000" dirty="0" smtClean="0"/>
              <a:t>(</a:t>
            </a:r>
            <a:r>
              <a:rPr lang="de-DE" sz="2000" dirty="0" err="1" smtClean="0"/>
              <a:t>no</a:t>
            </a:r>
            <a:r>
              <a:rPr lang="de-DE" sz="2000" dirty="0" smtClean="0"/>
              <a:t> (</a:t>
            </a:r>
            <a:r>
              <a:rPr lang="de-DE" sz="2000" dirty="0" err="1" smtClean="0"/>
              <a:t>mis</a:t>
            </a:r>
            <a:r>
              <a:rPr lang="de-DE" sz="2000" dirty="0" smtClean="0"/>
              <a:t>)</a:t>
            </a:r>
            <a:r>
              <a:rPr lang="de-DE" sz="2000" dirty="0" err="1" smtClean="0"/>
              <a:t>matches</a:t>
            </a:r>
            <a:r>
              <a:rPr lang="de-DE" sz="2000" dirty="0" smtClean="0"/>
              <a:t>)</a:t>
            </a:r>
            <a:r>
              <a:rPr lang="de-DE" sz="2000" i="1" dirty="0" smtClean="0"/>
              <a:t>	</a:t>
            </a:r>
          </a:p>
          <a:p>
            <a:pPr>
              <a:buNone/>
            </a:pPr>
            <a:r>
              <a:rPr lang="de-DE" sz="2000" dirty="0" smtClean="0"/>
              <a:t>(</a:t>
            </a:r>
            <a:r>
              <a:rPr lang="de-DE" sz="2000" dirty="0" err="1" smtClean="0"/>
              <a:t>iii</a:t>
            </a:r>
            <a:r>
              <a:rPr lang="de-DE" sz="2000" dirty="0" smtClean="0"/>
              <a:t>) </a:t>
            </a:r>
            <a:r>
              <a:rPr lang="de-DE" sz="2000" u="sng" dirty="0" smtClean="0"/>
              <a:t>Partial </a:t>
            </a:r>
            <a:r>
              <a:rPr lang="de-DE" sz="2000" u="sng" dirty="0" err="1" smtClean="0"/>
              <a:t>feature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matching</a:t>
            </a:r>
            <a:r>
              <a:rPr lang="de-DE" sz="2000" dirty="0" smtClean="0"/>
              <a:t>, cf. </a:t>
            </a:r>
            <a:r>
              <a:rPr lang="de-DE" sz="2000" b="1" i="1" dirty="0" smtClean="0"/>
              <a:t>Ich, die … </a:t>
            </a:r>
            <a:r>
              <a:rPr lang="de-DE" sz="2000" dirty="0" smtClean="0"/>
              <a:t>(partial </a:t>
            </a:r>
            <a:r>
              <a:rPr lang="de-DE" sz="2000" dirty="0" err="1" smtClean="0"/>
              <a:t>mismatches</a:t>
            </a:r>
            <a:r>
              <a:rPr lang="de-DE" sz="2000" dirty="0" smtClean="0"/>
              <a:t>)</a:t>
            </a:r>
            <a:endParaRPr lang="de-DE" sz="800" b="1" i="1" dirty="0" smtClean="0"/>
          </a:p>
          <a:p>
            <a:pPr>
              <a:buNone/>
            </a:pPr>
            <a:endParaRPr lang="de-DE" sz="800" b="1" i="1" dirty="0" smtClean="0"/>
          </a:p>
          <a:p>
            <a:pPr>
              <a:buNone/>
            </a:pPr>
            <a:endParaRPr lang="de-DE" sz="800" b="1" i="1" dirty="0" smtClean="0"/>
          </a:p>
          <a:p>
            <a:pPr>
              <a:buNone/>
            </a:pPr>
            <a:endParaRPr lang="de-DE" sz="800" b="1" i="1" dirty="0" smtClean="0"/>
          </a:p>
          <a:p>
            <a:pPr>
              <a:buNone/>
            </a:pPr>
            <a:r>
              <a:rPr lang="de-DE" sz="2000" dirty="0" smtClean="0"/>
              <a:t>As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b="1" dirty="0" err="1" smtClean="0"/>
              <a:t>agreement</a:t>
            </a:r>
            <a:r>
              <a:rPr lang="de-DE" sz="2000" b="1" dirty="0" smtClean="0"/>
              <a:t> in RCs</a:t>
            </a:r>
            <a:r>
              <a:rPr lang="de-DE" sz="2000" dirty="0" smtClean="0"/>
              <a:t>,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identify</a:t>
            </a:r>
            <a:r>
              <a:rPr lang="de-DE" sz="2000" dirty="0" smtClean="0"/>
              <a:t> 3 </a:t>
            </a:r>
            <a:r>
              <a:rPr lang="de-DE" sz="2000" dirty="0" err="1" smtClean="0"/>
              <a:t>types</a:t>
            </a:r>
            <a:r>
              <a:rPr lang="de-DE" sz="2000" dirty="0" smtClean="0"/>
              <a:t>:</a:t>
            </a:r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r>
              <a:rPr lang="de-DE" sz="2000" dirty="0" smtClean="0"/>
              <a:t>(a) </a:t>
            </a:r>
            <a:r>
              <a:rPr lang="de-DE" sz="2000" u="sng" dirty="0" smtClean="0"/>
              <a:t>Person </a:t>
            </a:r>
            <a:r>
              <a:rPr lang="de-DE" sz="2000" u="sng" dirty="0" err="1" smtClean="0"/>
              <a:t>agreement</a:t>
            </a:r>
            <a:r>
              <a:rPr lang="de-DE" sz="2000" dirty="0" smtClean="0"/>
              <a:t>, cf. </a:t>
            </a:r>
            <a:r>
              <a:rPr lang="de-DE" sz="2000" b="1" i="1" dirty="0" smtClean="0"/>
              <a:t>Ihr, die schlaft </a:t>
            </a:r>
            <a:r>
              <a:rPr lang="de-DE" sz="2000" dirty="0" smtClean="0"/>
              <a:t>(2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</a:t>
            </a:r>
            <a:r>
              <a:rPr lang="de-DE" sz="2000" dirty="0" err="1" smtClean="0"/>
              <a:t>pl</a:t>
            </a:r>
            <a:r>
              <a:rPr lang="de-DE" sz="2000" dirty="0" smtClean="0"/>
              <a:t>)</a:t>
            </a:r>
          </a:p>
          <a:p>
            <a:pPr>
              <a:buNone/>
            </a:pPr>
            <a:r>
              <a:rPr lang="de-DE" sz="2000" dirty="0" smtClean="0"/>
              <a:t>(b) </a:t>
            </a:r>
            <a:r>
              <a:rPr lang="de-DE" sz="2000" u="sng" dirty="0" smtClean="0"/>
              <a:t>Non-</a:t>
            </a:r>
            <a:r>
              <a:rPr lang="de-DE" sz="2000" u="sng" dirty="0" err="1" smtClean="0"/>
              <a:t>person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agreement</a:t>
            </a:r>
            <a:r>
              <a:rPr lang="de-DE" sz="2000" dirty="0" smtClean="0"/>
              <a:t>, cf. </a:t>
            </a:r>
            <a:r>
              <a:rPr lang="de-DE" sz="2000" b="1" i="1" dirty="0" smtClean="0"/>
              <a:t>Ich, der schläft </a:t>
            </a:r>
            <a:r>
              <a:rPr lang="de-DE" sz="2000" dirty="0" smtClean="0"/>
              <a:t>(3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</a:t>
            </a:r>
            <a:r>
              <a:rPr lang="de-DE" sz="2000" dirty="0" err="1" smtClean="0"/>
              <a:t>sg</a:t>
            </a:r>
            <a:r>
              <a:rPr lang="de-DE" sz="2000" dirty="0" smtClean="0"/>
              <a:t>)</a:t>
            </a:r>
            <a:r>
              <a:rPr lang="de-DE" sz="2000" i="1" dirty="0" smtClean="0"/>
              <a:t>	</a:t>
            </a:r>
          </a:p>
          <a:p>
            <a:pPr>
              <a:buNone/>
            </a:pPr>
            <a:r>
              <a:rPr lang="de-DE" sz="2000" dirty="0" smtClean="0"/>
              <a:t>(c) </a:t>
            </a:r>
            <a:r>
              <a:rPr lang="de-DE" sz="2000" u="sng" dirty="0" smtClean="0"/>
              <a:t>Person </a:t>
            </a:r>
            <a:r>
              <a:rPr lang="de-DE" sz="2000" u="sng" dirty="0" err="1" smtClean="0"/>
              <a:t>agreement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under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ResP</a:t>
            </a:r>
            <a:r>
              <a:rPr lang="de-DE" sz="2000" dirty="0" smtClean="0"/>
              <a:t>, cf. </a:t>
            </a:r>
            <a:r>
              <a:rPr lang="de-DE" sz="2000" b="1" i="1" dirty="0" smtClean="0"/>
              <a:t>Ich, der </a:t>
            </a:r>
            <a:r>
              <a:rPr lang="de-DE" sz="2000" b="1" dirty="0" smtClean="0"/>
              <a:t>ich</a:t>
            </a:r>
            <a:r>
              <a:rPr lang="de-DE" sz="2000" b="1" i="1" dirty="0" smtClean="0"/>
              <a:t> schlafe</a:t>
            </a:r>
            <a:r>
              <a:rPr lang="de-DE" sz="2000" dirty="0" smtClean="0"/>
              <a:t> (1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</a:t>
            </a:r>
            <a:r>
              <a:rPr lang="de-DE" sz="2000" dirty="0" err="1" smtClean="0"/>
              <a:t>sg</a:t>
            </a:r>
            <a:r>
              <a:rPr lang="de-DE" sz="2000" dirty="0" smtClean="0"/>
              <a:t>, </a:t>
            </a:r>
            <a:r>
              <a:rPr lang="de-DE" sz="2000" dirty="0" err="1" smtClean="0"/>
              <a:t>ResP</a:t>
            </a:r>
            <a:r>
              <a:rPr lang="de-DE" sz="2000" dirty="0" smtClean="0"/>
              <a:t>)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1900" dirty="0" smtClean="0"/>
              <a:t>Ad (c): </a:t>
            </a:r>
            <a:r>
              <a:rPr lang="de-DE" sz="1900" dirty="0" err="1" smtClean="0"/>
              <a:t>No</a:t>
            </a:r>
            <a:r>
              <a:rPr lang="de-DE" sz="1900" dirty="0" smtClean="0"/>
              <a:t> 3rd </a:t>
            </a:r>
            <a:r>
              <a:rPr lang="de-DE" sz="1900" dirty="0" err="1" smtClean="0"/>
              <a:t>person</a:t>
            </a:r>
            <a:r>
              <a:rPr lang="de-DE" sz="1900" dirty="0" smtClean="0"/>
              <a:t> </a:t>
            </a:r>
            <a:r>
              <a:rPr lang="de-DE" sz="1900" dirty="0" err="1" smtClean="0"/>
              <a:t>agreement</a:t>
            </a:r>
            <a:r>
              <a:rPr lang="de-DE" sz="1900" dirty="0" smtClean="0"/>
              <a:t> </a:t>
            </a:r>
            <a:r>
              <a:rPr lang="de-DE" sz="1900" dirty="0" err="1" smtClean="0"/>
              <a:t>when</a:t>
            </a:r>
            <a:r>
              <a:rPr lang="de-DE" sz="1900" dirty="0" smtClean="0"/>
              <a:t> </a:t>
            </a:r>
            <a:r>
              <a:rPr lang="de-DE" sz="1900" dirty="0" err="1" smtClean="0"/>
              <a:t>ResP</a:t>
            </a:r>
            <a:r>
              <a:rPr lang="de-DE" sz="1900" dirty="0" smtClean="0"/>
              <a:t> </a:t>
            </a:r>
            <a:r>
              <a:rPr lang="de-DE" sz="1900" dirty="0" err="1" smtClean="0"/>
              <a:t>is</a:t>
            </a:r>
            <a:r>
              <a:rPr lang="de-DE" sz="1900" dirty="0" smtClean="0"/>
              <a:t> </a:t>
            </a:r>
            <a:r>
              <a:rPr lang="de-DE" sz="1900" dirty="0" err="1" smtClean="0"/>
              <a:t>present</a:t>
            </a:r>
            <a:r>
              <a:rPr lang="de-DE" sz="1900" dirty="0" smtClean="0"/>
              <a:t>, cf. *</a:t>
            </a:r>
            <a:r>
              <a:rPr lang="de-DE" sz="1900" b="1" i="1" dirty="0" smtClean="0"/>
              <a:t>Ich, der ich schläft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 of this Talk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sz="4700" dirty="0" err="1" smtClean="0"/>
              <a:t>How</a:t>
            </a:r>
            <a:r>
              <a:rPr lang="de-DE" sz="4700" dirty="0" smtClean="0"/>
              <a:t> </a:t>
            </a:r>
            <a:r>
              <a:rPr lang="de-DE" sz="4700" dirty="0" err="1" smtClean="0"/>
              <a:t>to</a:t>
            </a:r>
            <a:r>
              <a:rPr lang="de-DE" sz="4700" dirty="0" smtClean="0"/>
              <a:t> </a:t>
            </a:r>
            <a:r>
              <a:rPr lang="de-DE" sz="4700" dirty="0" err="1" smtClean="0"/>
              <a:t>account</a:t>
            </a:r>
            <a:r>
              <a:rPr lang="de-DE" sz="4700" dirty="0" smtClean="0"/>
              <a:t> </a:t>
            </a:r>
            <a:r>
              <a:rPr lang="de-DE" sz="4700" dirty="0" err="1" smtClean="0"/>
              <a:t>for</a:t>
            </a:r>
            <a:r>
              <a:rPr lang="de-DE" sz="4700" dirty="0" smtClean="0"/>
              <a:t> </a:t>
            </a:r>
            <a:r>
              <a:rPr lang="de-DE" sz="4700" dirty="0" err="1" smtClean="0"/>
              <a:t>the</a:t>
            </a:r>
            <a:r>
              <a:rPr lang="de-DE" sz="4700" dirty="0" smtClean="0"/>
              <a:t> different </a:t>
            </a:r>
            <a:r>
              <a:rPr lang="de-DE" sz="4700" dirty="0" err="1" smtClean="0"/>
              <a:t>agreement</a:t>
            </a:r>
            <a:r>
              <a:rPr lang="de-DE" sz="4700" dirty="0" smtClean="0"/>
              <a:t> </a:t>
            </a:r>
            <a:r>
              <a:rPr lang="de-DE" sz="4700" dirty="0" err="1" smtClean="0"/>
              <a:t>patterns</a:t>
            </a:r>
            <a:r>
              <a:rPr lang="de-DE" sz="4700" dirty="0" smtClean="0"/>
              <a:t> in 1/2 </a:t>
            </a:r>
            <a:r>
              <a:rPr lang="de-DE" sz="4700" dirty="0" err="1" smtClean="0"/>
              <a:t>person</a:t>
            </a:r>
            <a:r>
              <a:rPr lang="de-DE" sz="4700" dirty="0" smtClean="0"/>
              <a:t> NRRCs (</a:t>
            </a:r>
            <a:r>
              <a:rPr lang="de-DE" sz="4700" dirty="0" err="1" smtClean="0"/>
              <a:t>without</a:t>
            </a:r>
            <a:r>
              <a:rPr lang="de-DE" sz="4700" dirty="0" smtClean="0"/>
              <a:t> </a:t>
            </a:r>
            <a:r>
              <a:rPr lang="de-DE" sz="4700" dirty="0" err="1" smtClean="0"/>
              <a:t>ResPs</a:t>
            </a:r>
            <a:r>
              <a:rPr lang="de-DE" sz="4700" dirty="0" smtClean="0"/>
              <a:t>) in (Standard) German?</a:t>
            </a:r>
          </a:p>
          <a:p>
            <a:pPr>
              <a:buNone/>
            </a:pPr>
            <a:r>
              <a:rPr lang="en-US" sz="4600" dirty="0" smtClean="0"/>
              <a:t> </a:t>
            </a:r>
          </a:p>
          <a:p>
            <a:pPr>
              <a:buNone/>
            </a:pPr>
            <a:r>
              <a:rPr lang="de-DE" sz="4000" dirty="0" smtClean="0"/>
              <a:t>(1) </a:t>
            </a:r>
            <a:r>
              <a:rPr lang="de-DE" sz="4000" b="1" i="1" dirty="0" smtClean="0"/>
              <a:t>Ich</a:t>
            </a:r>
            <a:r>
              <a:rPr lang="de-DE" sz="4000" dirty="0" smtClean="0"/>
              <a:t> (1sg.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), </a:t>
            </a:r>
            <a:r>
              <a:rPr lang="de-DE" sz="4000" b="1" i="1" dirty="0" smtClean="0"/>
              <a:t>der</a:t>
            </a:r>
            <a:r>
              <a:rPr lang="de-DE" sz="4000" dirty="0" smtClean="0"/>
              <a:t> (3sg.masc.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 </a:t>
            </a:r>
            <a:r>
              <a:rPr lang="de-DE" sz="4000" b="1" i="1" dirty="0" smtClean="0"/>
              <a:t>schläft</a:t>
            </a:r>
            <a:r>
              <a:rPr lang="de-DE" sz="4000" dirty="0" smtClean="0"/>
              <a:t> (3sg) / </a:t>
            </a:r>
            <a:r>
              <a:rPr lang="de-DE" sz="4000" b="1" dirty="0" smtClean="0"/>
              <a:t>?</a:t>
            </a:r>
            <a:r>
              <a:rPr lang="de-DE" sz="4000" b="1" i="1" dirty="0" smtClean="0"/>
              <a:t>schlafe</a:t>
            </a:r>
            <a:r>
              <a:rPr lang="de-DE" sz="4000" b="1" dirty="0" smtClean="0"/>
              <a:t> </a:t>
            </a:r>
            <a:r>
              <a:rPr lang="de-DE" sz="4000" dirty="0" smtClean="0"/>
              <a:t>(1sg) </a:t>
            </a:r>
          </a:p>
          <a:p>
            <a:pPr>
              <a:buNone/>
            </a:pPr>
            <a:r>
              <a:rPr lang="de-DE" sz="4000" dirty="0" smtClean="0"/>
              <a:t>(2) </a:t>
            </a:r>
            <a:r>
              <a:rPr lang="de-DE" sz="4000" b="1" i="1" dirty="0" smtClean="0"/>
              <a:t>Du</a:t>
            </a:r>
            <a:r>
              <a:rPr lang="de-DE" sz="4000" dirty="0" smtClean="0"/>
              <a:t> (2sg.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), </a:t>
            </a:r>
            <a:r>
              <a:rPr lang="de-DE" sz="4000" b="1" i="1" dirty="0" smtClean="0"/>
              <a:t>der</a:t>
            </a:r>
            <a:r>
              <a:rPr lang="de-DE" sz="4000" dirty="0" smtClean="0"/>
              <a:t> (3sg.masc.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 </a:t>
            </a:r>
            <a:r>
              <a:rPr lang="de-DE" sz="4000" b="1" i="1" dirty="0" smtClean="0"/>
              <a:t>schläft</a:t>
            </a:r>
            <a:r>
              <a:rPr lang="de-DE" sz="4000" dirty="0" smtClean="0"/>
              <a:t> (3sg) / </a:t>
            </a:r>
            <a:r>
              <a:rPr lang="de-DE" sz="4000" b="1" dirty="0" smtClean="0"/>
              <a:t>?*</a:t>
            </a:r>
            <a:r>
              <a:rPr lang="de-DE" sz="4000" b="1" i="1" dirty="0" smtClean="0"/>
              <a:t>schläfst</a:t>
            </a:r>
            <a:r>
              <a:rPr lang="de-DE" sz="4000" b="1" dirty="0" smtClean="0"/>
              <a:t> </a:t>
            </a:r>
            <a:r>
              <a:rPr lang="de-DE" sz="4000" dirty="0" smtClean="0"/>
              <a:t>(2sg) </a:t>
            </a:r>
          </a:p>
          <a:p>
            <a:pPr>
              <a:buNone/>
            </a:pPr>
            <a:r>
              <a:rPr lang="de-DE" sz="4000" dirty="0" smtClean="0"/>
              <a:t>(3) </a:t>
            </a:r>
            <a:r>
              <a:rPr lang="de-DE" sz="4000" b="1" i="1" dirty="0" smtClean="0"/>
              <a:t>Wir</a:t>
            </a:r>
            <a:r>
              <a:rPr lang="de-DE" sz="4000" dirty="0" smtClean="0"/>
              <a:t> (1pl.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), </a:t>
            </a:r>
            <a:r>
              <a:rPr lang="de-DE" sz="4000" b="1" i="1" dirty="0" smtClean="0"/>
              <a:t>die</a:t>
            </a:r>
            <a:r>
              <a:rPr lang="de-DE" sz="4000" dirty="0" smtClean="0"/>
              <a:t> (3pl.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 </a:t>
            </a:r>
            <a:r>
              <a:rPr lang="de-DE" sz="4000" b="1" i="1" dirty="0" smtClean="0"/>
              <a:t>schlafen</a:t>
            </a:r>
            <a:r>
              <a:rPr lang="de-DE" sz="4000" dirty="0" smtClean="0"/>
              <a:t> (1=3pl)	</a:t>
            </a:r>
          </a:p>
          <a:p>
            <a:pPr>
              <a:buNone/>
            </a:pPr>
            <a:r>
              <a:rPr lang="de-DE" sz="4000" dirty="0" smtClean="0"/>
              <a:t>(4) </a:t>
            </a:r>
            <a:r>
              <a:rPr lang="de-DE" sz="4000" b="1" i="1" dirty="0" smtClean="0"/>
              <a:t>Ihr</a:t>
            </a:r>
            <a:r>
              <a:rPr lang="de-DE" sz="4000" dirty="0" smtClean="0"/>
              <a:t> (2pl.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), </a:t>
            </a:r>
            <a:r>
              <a:rPr lang="de-DE" sz="4000" b="1" i="1" dirty="0" smtClean="0"/>
              <a:t>die</a:t>
            </a:r>
            <a:r>
              <a:rPr lang="de-DE" sz="4000" dirty="0" smtClean="0"/>
              <a:t> (3pl.</a:t>
            </a:r>
            <a:r>
              <a:rPr lang="de-DE" sz="4000" cap="small" dirty="0" smtClean="0"/>
              <a:t>nom</a:t>
            </a:r>
            <a:r>
              <a:rPr lang="de-DE" sz="4000" dirty="0" smtClean="0"/>
              <a:t>) </a:t>
            </a:r>
            <a:r>
              <a:rPr lang="de-DE" sz="4000" b="1" i="1" dirty="0" smtClean="0"/>
              <a:t>schlaft</a:t>
            </a:r>
            <a:r>
              <a:rPr lang="de-DE" sz="4000" dirty="0" smtClean="0"/>
              <a:t> (2pl) / </a:t>
            </a:r>
            <a:r>
              <a:rPr lang="de-DE" sz="4000" b="1" dirty="0" smtClean="0"/>
              <a:t>*</a:t>
            </a:r>
            <a:r>
              <a:rPr lang="de-DE" sz="4000" b="1" i="1" dirty="0" smtClean="0"/>
              <a:t>schlafen</a:t>
            </a:r>
            <a:r>
              <a:rPr lang="de-DE" sz="4000" b="1" dirty="0" smtClean="0"/>
              <a:t> </a:t>
            </a:r>
            <a:r>
              <a:rPr lang="de-DE" sz="4000" dirty="0" smtClean="0"/>
              <a:t>(3pl)</a:t>
            </a:r>
          </a:p>
          <a:p>
            <a:pPr>
              <a:buNone/>
            </a:pPr>
            <a:endParaRPr lang="de-DE" sz="5000" dirty="0" smtClean="0"/>
          </a:p>
          <a:p>
            <a:pPr algn="r">
              <a:buNone/>
            </a:pPr>
            <a:endParaRPr lang="de-DE" sz="5000" dirty="0" smtClean="0"/>
          </a:p>
          <a:p>
            <a:pPr algn="r">
              <a:buNone/>
            </a:pPr>
            <a:endParaRPr lang="de-DE" sz="5000" dirty="0" smtClean="0"/>
          </a:p>
          <a:p>
            <a:pPr algn="r">
              <a:buNone/>
            </a:pPr>
            <a:r>
              <a:rPr lang="de-DE" sz="5000" dirty="0" smtClean="0"/>
              <a:t> </a:t>
            </a:r>
            <a:endParaRPr lang="en-US" sz="5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115616" y="4437112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HN </a:t>
                      </a:r>
                      <a:r>
                        <a:rPr lang="de-DE" b="1" dirty="0" err="1" smtClean="0"/>
                        <a:t>number</a:t>
                      </a:r>
                      <a:r>
                        <a:rPr lang="de-DE" b="1" dirty="0" smtClean="0"/>
                        <a:t> ↓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1/2 </a:t>
                      </a:r>
                      <a:r>
                        <a:rPr lang="de-DE" b="1" dirty="0" err="1" smtClean="0"/>
                        <a:t>person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agr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at</a:t>
                      </a:r>
                      <a:r>
                        <a:rPr lang="de-DE" b="1" dirty="0" smtClean="0"/>
                        <a:t> 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3 </a:t>
                      </a:r>
                      <a:r>
                        <a:rPr lang="de-DE" b="1" dirty="0" err="1" smtClean="0"/>
                        <a:t>person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agr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at</a:t>
                      </a:r>
                      <a:r>
                        <a:rPr lang="de-DE" b="1" dirty="0" smtClean="0"/>
                        <a:t> 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sg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?/*?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ym typeface="Wingdings"/>
                        </a:rPr>
                        <a:t>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[1=3] / </a:t>
                      </a:r>
                      <a:r>
                        <a:rPr lang="de-DE" dirty="0" smtClean="0">
                          <a:sym typeface="Wingdings"/>
                        </a:rPr>
                        <a:t>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[1=3] / *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594928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Here</a:t>
            </a:r>
            <a:r>
              <a:rPr lang="de-DE" dirty="0" smtClean="0"/>
              <a:t>: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headed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relatives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On 1/2 </a:t>
            </a:r>
            <a:r>
              <a:rPr lang="de-DE" sz="2800" dirty="0" err="1" smtClean="0"/>
              <a:t>person</a:t>
            </a:r>
            <a:r>
              <a:rPr lang="de-DE" sz="2800" dirty="0" smtClean="0"/>
              <a:t> NRRCs in German</a:t>
            </a:r>
          </a:p>
          <a:p>
            <a:pPr>
              <a:buNone/>
            </a:pPr>
            <a:endParaRPr lang="de-DE" sz="800" dirty="0" smtClean="0"/>
          </a:p>
          <a:p>
            <a:r>
              <a:rPr lang="de-DE" sz="2600" dirty="0" smtClean="0"/>
              <a:t>Ito &amp; Mester (2000)</a:t>
            </a:r>
          </a:p>
          <a:p>
            <a:r>
              <a:rPr lang="de-DE" sz="2600" dirty="0" smtClean="0"/>
              <a:t>Vogel (2007/8)</a:t>
            </a:r>
          </a:p>
          <a:p>
            <a:r>
              <a:rPr lang="de-DE" sz="2600" dirty="0" smtClean="0"/>
              <a:t>Heck &amp; </a:t>
            </a:r>
            <a:r>
              <a:rPr lang="de-DE" sz="2600" dirty="0" err="1" smtClean="0"/>
              <a:t>Cuartero</a:t>
            </a:r>
            <a:r>
              <a:rPr lang="de-DE" sz="2600" dirty="0" smtClean="0"/>
              <a:t> (2008/2012)</a:t>
            </a:r>
          </a:p>
          <a:p>
            <a:endParaRPr lang="de-DE" sz="2800" dirty="0" smtClean="0"/>
          </a:p>
          <a:p>
            <a:pPr>
              <a:buNone/>
            </a:pPr>
            <a:r>
              <a:rPr lang="de-DE" sz="2400" dirty="0" smtClean="0"/>
              <a:t>On a </a:t>
            </a:r>
            <a:r>
              <a:rPr lang="de-DE" sz="2400" dirty="0" err="1" smtClean="0"/>
              <a:t>similar</a:t>
            </a:r>
            <a:r>
              <a:rPr lang="de-DE" sz="2400" dirty="0" smtClean="0"/>
              <a:t> </a:t>
            </a:r>
            <a:r>
              <a:rPr lang="de-DE" sz="2400" dirty="0" err="1" smtClean="0"/>
              <a:t>construction</a:t>
            </a:r>
            <a:r>
              <a:rPr lang="de-DE" sz="2400" dirty="0" smtClean="0"/>
              <a:t> (</a:t>
            </a:r>
            <a:r>
              <a:rPr lang="de-DE" sz="2400" dirty="0" err="1" smtClean="0"/>
              <a:t>involving</a:t>
            </a:r>
            <a:r>
              <a:rPr lang="de-DE" sz="2400" dirty="0" smtClean="0"/>
              <a:t> </a:t>
            </a:r>
            <a:r>
              <a:rPr lang="de-DE" sz="2400" dirty="0" err="1" smtClean="0"/>
              <a:t>indexical</a:t>
            </a:r>
            <a:r>
              <a:rPr lang="de-DE" sz="2400" dirty="0" smtClean="0"/>
              <a:t> </a:t>
            </a:r>
            <a:r>
              <a:rPr lang="de-DE" sz="2400" dirty="0" err="1" smtClean="0"/>
              <a:t>pronouns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de-DE" sz="800" dirty="0" smtClean="0"/>
          </a:p>
          <a:p>
            <a:r>
              <a:rPr lang="de-DE" sz="2400" dirty="0" smtClean="0"/>
              <a:t>Kratzer (2009)</a:t>
            </a:r>
          </a:p>
          <a:p>
            <a:r>
              <a:rPr lang="de-DE" sz="2400" dirty="0" smtClean="0"/>
              <a:t>Wurmbrand (2015)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EC5E-801C-4AFE-9C86-68BD976DE7C2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2977</Words>
  <Application>Microsoft Office PowerPoint</Application>
  <PresentationFormat>Bildschirmpräsentation (4:3)</PresentationFormat>
  <Paragraphs>740</Paragraphs>
  <Slides>51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61" baseType="lpstr">
      <vt:lpstr>SimSun</vt:lpstr>
      <vt:lpstr>Arial</vt:lpstr>
      <vt:lpstr>Calibri</vt:lpstr>
      <vt:lpstr>Mangal</vt:lpstr>
      <vt:lpstr>Symbol</vt:lpstr>
      <vt:lpstr>Times New Roman</vt:lpstr>
      <vt:lpstr>Wingdings</vt:lpstr>
      <vt:lpstr>Wingdings 2</vt:lpstr>
      <vt:lpstr>Wingdings 3</vt:lpstr>
      <vt:lpstr>Larissa-Design</vt:lpstr>
      <vt:lpstr>On Feature Mismatches in Relative Clauses</vt:lpstr>
      <vt:lpstr>LIP</vt:lpstr>
      <vt:lpstr>HN and RP</vt:lpstr>
      <vt:lpstr>How to Investigate this Area? </vt:lpstr>
      <vt:lpstr>The Phenomenon I </vt:lpstr>
      <vt:lpstr>The Phenomenon II </vt:lpstr>
      <vt:lpstr>First Observations </vt:lpstr>
      <vt:lpstr>Main Topic of this Talk </vt:lpstr>
      <vt:lpstr>The Literature</vt:lpstr>
      <vt:lpstr>Ito &amp; Mester (2000) I</vt:lpstr>
      <vt:lpstr>Ito &amp; Mester (2000) II</vt:lpstr>
      <vt:lpstr>Vogel (2007/8)  Heck &amp; Cuartero (2008/12)</vt:lpstr>
      <vt:lpstr>Experimental Findings I-VI</vt:lpstr>
      <vt:lpstr>Experiment I (Syncretisms)</vt:lpstr>
      <vt:lpstr>Experiment I (Syncretisms)</vt:lpstr>
      <vt:lpstr>Experiment I (Syncretisms)</vt:lpstr>
      <vt:lpstr>Experiment II (ResP)</vt:lpstr>
      <vt:lpstr>Experiment II (ResP)</vt:lpstr>
      <vt:lpstr>Experiment II (ResP)</vt:lpstr>
      <vt:lpstr>Experiment III   (Non-Syncretic Form, No ResP)</vt:lpstr>
      <vt:lpstr>Experiment III  (Non-Syncretic Form, No ResP)</vt:lpstr>
      <vt:lpstr>Experiment IV   (Syncretic 1 Person Plural)</vt:lpstr>
      <vt:lpstr>Experiment IV   (Syncretic 1 Person Plural)</vt:lpstr>
      <vt:lpstr>Experiment IV   (Syncretic 1 Person Plural)</vt:lpstr>
      <vt:lpstr>Experiment IV   (Syncretic 1 Person Plural)</vt:lpstr>
      <vt:lpstr>Summary Experiments I - IV</vt:lpstr>
      <vt:lpstr>Experiment V  (Object Headed Subject NRRCs)</vt:lpstr>
      <vt:lpstr>Experiment V  (Object Headed Subject NRRCs)</vt:lpstr>
      <vt:lpstr>Experiment VI  (Subject vs. Object Headed Subject and Object NRRCs)</vt:lpstr>
      <vt:lpstr>Experiment VI   (Subject vs. Object Headed Subject and Object NRRCs)</vt:lpstr>
      <vt:lpstr>Experimental Findings (Summary)</vt:lpstr>
      <vt:lpstr>Theoretical Considerations</vt:lpstr>
      <vt:lpstr>The phi Feature Inventory of HN/RP</vt:lpstr>
      <vt:lpstr>The phi Feature Inventory of HN/RP</vt:lpstr>
      <vt:lpstr>Gender Features at Indexical Pronouns</vt:lpstr>
      <vt:lpstr>The phi Feature Inventory of HN/RP</vt:lpstr>
      <vt:lpstr>Agreement "Mismatches"</vt:lpstr>
      <vt:lpstr>Proposal: Adapting Sternefeld (2006)</vt:lpstr>
      <vt:lpstr>Proposal: Adapting Sternefeld (2006)</vt:lpstr>
      <vt:lpstr>Agreement Mismatches "Resolved"</vt:lpstr>
      <vt:lpstr>Gender / Person Agreement</vt:lpstr>
      <vt:lpstr>Gender / Person Agreement</vt:lpstr>
      <vt:lpstr>Gender / Person Agreement</vt:lpstr>
      <vt:lpstr>Person vs. Non-Person Agreement</vt:lpstr>
      <vt:lpstr>The NRRC Structure  Sternefeld (2006) + Trutkowski &amp; Weiß (2016)</vt:lpstr>
      <vt:lpstr>Person vs. Non-Person Agreement</vt:lpstr>
      <vt:lpstr>The NRRC Structure (Alternative)</vt:lpstr>
      <vt:lpstr>Three Agreement Options</vt:lpstr>
      <vt:lpstr>A Remark on Dialects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Ewa</dc:creator>
  <cp:lastModifiedBy>Trutkowski, Ewa</cp:lastModifiedBy>
  <cp:revision>307</cp:revision>
  <dcterms:created xsi:type="dcterms:W3CDTF">2017-04-26T19:00:49Z</dcterms:created>
  <dcterms:modified xsi:type="dcterms:W3CDTF">2017-05-31T13:01:43Z</dcterms:modified>
</cp:coreProperties>
</file>